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274" r:id="rId1"/>
  </p:sldMasterIdLst>
  <p:sldIdLst>
    <p:sldId id="299" r:id="rId2"/>
    <p:sldId id="379" r:id="rId3"/>
    <p:sldId id="378" r:id="rId4"/>
    <p:sldId id="314" r:id="rId5"/>
    <p:sldId id="315" r:id="rId6"/>
    <p:sldId id="316" r:id="rId7"/>
    <p:sldId id="317" r:id="rId8"/>
    <p:sldId id="318" r:id="rId9"/>
    <p:sldId id="319" r:id="rId10"/>
    <p:sldId id="320" r:id="rId11"/>
    <p:sldId id="321" r:id="rId12"/>
    <p:sldId id="322" r:id="rId13"/>
    <p:sldId id="323" r:id="rId14"/>
    <p:sldId id="324" r:id="rId15"/>
    <p:sldId id="326" r:id="rId16"/>
    <p:sldId id="327" r:id="rId17"/>
    <p:sldId id="328" r:id="rId18"/>
    <p:sldId id="329" r:id="rId19"/>
    <p:sldId id="330" r:id="rId20"/>
    <p:sldId id="381" r:id="rId21"/>
    <p:sldId id="380" r:id="rId22"/>
    <p:sldId id="386" r:id="rId23"/>
    <p:sldId id="331" r:id="rId24"/>
    <p:sldId id="332" r:id="rId25"/>
    <p:sldId id="333" r:id="rId26"/>
    <p:sldId id="334" r:id="rId27"/>
    <p:sldId id="335" r:id="rId28"/>
    <p:sldId id="336" r:id="rId29"/>
    <p:sldId id="382" r:id="rId30"/>
    <p:sldId id="337" r:id="rId31"/>
    <p:sldId id="338" r:id="rId32"/>
    <p:sldId id="339" r:id="rId33"/>
    <p:sldId id="340" r:id="rId34"/>
    <p:sldId id="341" r:id="rId35"/>
    <p:sldId id="342" r:id="rId36"/>
    <p:sldId id="343" r:id="rId37"/>
    <p:sldId id="344" r:id="rId38"/>
    <p:sldId id="345" r:id="rId39"/>
    <p:sldId id="346" r:id="rId40"/>
    <p:sldId id="357" r:id="rId41"/>
    <p:sldId id="358" r:id="rId42"/>
    <p:sldId id="359" r:id="rId43"/>
    <p:sldId id="360" r:id="rId44"/>
    <p:sldId id="361" r:id="rId45"/>
    <p:sldId id="362" r:id="rId46"/>
    <p:sldId id="363" r:id="rId47"/>
    <p:sldId id="383" r:id="rId48"/>
    <p:sldId id="384" r:id="rId49"/>
    <p:sldId id="385" r:id="rId50"/>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14" name="Título 13"/>
          <p:cNvSpPr>
            <a:spLocks noGrp="1"/>
          </p:cNvSpPr>
          <p:nvPr>
            <p:ph type="ctrTitle"/>
          </p:nvPr>
        </p:nvSpPr>
        <p:spPr>
          <a:xfrm>
            <a:off x="1432560" y="359898"/>
            <a:ext cx="7406640" cy="1472184"/>
          </a:xfrm>
        </p:spPr>
        <p:txBody>
          <a:bodyPr anchor="b"/>
          <a:lstStyle>
            <a:lvl1pPr algn="l">
              <a:defRPr/>
            </a:lvl1pPr>
            <a:extLst/>
          </a:lstStyle>
          <a:p>
            <a:r>
              <a:rPr kumimoji="0" lang="pt-BR" smtClean="0"/>
              <a:t>Clique para editar o título mestre</a:t>
            </a:r>
            <a:endParaRPr kumimoji="0" lang="en-US"/>
          </a:p>
        </p:txBody>
      </p:sp>
      <p:sp>
        <p:nvSpPr>
          <p:cNvPr id="22" name="Subtítu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smtClean="0"/>
              <a:t>Clique para editar o estilo do subtítulo mestre</a:t>
            </a:r>
            <a:endParaRPr kumimoji="0" lang="en-US"/>
          </a:p>
        </p:txBody>
      </p:sp>
      <p:sp>
        <p:nvSpPr>
          <p:cNvPr id="7" name="Espaço Reservado para Data 6"/>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20" name="Espaço Reservado para Rodapé 19"/>
          <p:cNvSpPr>
            <a:spLocks noGrp="1"/>
          </p:cNvSpPr>
          <p:nvPr>
            <p:ph type="ftr" sz="quarter" idx="11"/>
          </p:nvPr>
        </p:nvSpPr>
        <p:spPr/>
        <p:txBody>
          <a:bodyPr/>
          <a:lstStyle>
            <a:extLst/>
          </a:lstStyle>
          <a:p>
            <a:endParaRPr lang="pt-BR"/>
          </a:p>
        </p:txBody>
      </p:sp>
      <p:sp>
        <p:nvSpPr>
          <p:cNvPr id="10" name="Espaço Reservado para Número de Slide 9"/>
          <p:cNvSpPr>
            <a:spLocks noGrp="1"/>
          </p:cNvSpPr>
          <p:nvPr>
            <p:ph type="sldNum" sz="quarter" idx="12"/>
          </p:nvPr>
        </p:nvSpPr>
        <p:spPr/>
        <p:txBody>
          <a:bodyPr/>
          <a:lstStyle>
            <a:extLst/>
          </a:lstStyle>
          <a:p>
            <a:fld id="{02FD2881-1DDD-4C94-A039-7CF8F33D56AF}" type="slidenum">
              <a:rPr lang="pt-BR" smtClean="0"/>
              <a:t>‹nº›</a:t>
            </a:fld>
            <a:endParaRPr lang="pt-BR"/>
          </a:p>
        </p:txBody>
      </p:sp>
      <p:sp>
        <p:nvSpPr>
          <p:cNvPr id="8" name="E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p:txBody>
          <a:bodyPr vert="eaVert"/>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58000" y="274639"/>
            <a:ext cx="1828800" cy="5851525"/>
          </a:xfrm>
        </p:spPr>
        <p:txBody>
          <a:bodyPr vert="eaVert"/>
          <a:lstStyle>
            <a:extLs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título mestre</a:t>
            </a:r>
            <a:endParaRPr kumimoji="0" lang="en-US"/>
          </a:p>
        </p:txBody>
      </p:sp>
      <p:sp>
        <p:nvSpPr>
          <p:cNvPr id="3" name="Espaço Reservado para Conteúdo 2"/>
          <p:cNvSpPr>
            <a:spLocks noGrp="1"/>
          </p:cNvSpPr>
          <p:nvPr>
            <p:ph idx="1"/>
          </p:nvPr>
        </p:nvSpPr>
        <p:spPr/>
        <p:txBody>
          <a:bodyPr/>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7" name="Retângu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pt-BR" smtClean="0"/>
              <a:t>Clique para editar o título mestre</a:t>
            </a:r>
            <a:endParaRPr kumimoji="0" lang="en-US"/>
          </a:p>
        </p:txBody>
      </p:sp>
      <p:sp>
        <p:nvSpPr>
          <p:cNvPr id="3" name="Espaço Reservado para Tex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smtClean="0"/>
              <a:t>Clique para editar o texto mestre</a:t>
            </a:r>
          </a:p>
        </p:txBody>
      </p:sp>
      <p:sp>
        <p:nvSpPr>
          <p:cNvPr id="4" name="Espaço Reservado para Data 3"/>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02FD2881-1DDD-4C94-A039-7CF8F33D56AF}" type="slidenum">
              <a:rPr lang="pt-BR" smtClean="0"/>
              <a:t>‹nº›</a:t>
            </a:fld>
            <a:endParaRPr lang="pt-BR"/>
          </a:p>
        </p:txBody>
      </p:sp>
      <p:sp>
        <p:nvSpPr>
          <p:cNvPr id="10" name="Retângu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1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2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3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5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6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7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8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lstStyle>
            <a:extLst/>
          </a:lstStyle>
          <a:p>
            <a:r>
              <a:rPr kumimoji="0" lang="pt-BR" smtClean="0"/>
              <a:t>Clique para editar o título mestre</a:t>
            </a:r>
            <a:endParaRPr kumimoji="0" lang="en-US"/>
          </a:p>
        </p:txBody>
      </p:sp>
      <p:sp>
        <p:nvSpPr>
          <p:cNvPr id="3" name="Espaço Reservado para Conteúd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9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0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1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2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3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4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5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6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7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8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pt-BR" smtClean="0"/>
              <a:t>Clique para editar o título mestre</a:t>
            </a:r>
            <a:endParaRPr kumimoji="0" lang="en-US"/>
          </a:p>
        </p:txBody>
      </p:sp>
      <p:sp>
        <p:nvSpPr>
          <p:cNvPr id="3" name="Espaço Reservado para Tex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 texto mestre</a:t>
            </a:r>
          </a:p>
        </p:txBody>
      </p:sp>
      <p:sp>
        <p:nvSpPr>
          <p:cNvPr id="4" name="Espaço Reservado para Tex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 texto mestre</a:t>
            </a:r>
          </a:p>
        </p:txBody>
      </p:sp>
      <p:sp>
        <p:nvSpPr>
          <p:cNvPr id="5" name="Espaço Reservado para Conteúd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8" name="Espaço Reservado para Rodapé 7"/>
          <p:cNvSpPr>
            <a:spLocks noGrp="1"/>
          </p:cNvSpPr>
          <p:nvPr>
            <p:ph type="ftr" sz="quarter" idx="11"/>
          </p:nvPr>
        </p:nvSpPr>
        <p:spPr/>
        <p:txBody>
          <a:bodyPr/>
          <a:lstStyle>
            <a:extLst/>
          </a:lstStyle>
          <a:p>
            <a:endParaRPr lang="pt-BR"/>
          </a:p>
        </p:txBody>
      </p:sp>
      <p:sp>
        <p:nvSpPr>
          <p:cNvPr id="9" name="Espaço Reservado para Número de Slide 8"/>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9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9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0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1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2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3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4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5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6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7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nchor="ctr"/>
          <a:lstStyle>
            <a:extLst/>
          </a:lstStyle>
          <a:p>
            <a:r>
              <a:rPr kumimoji="0" lang="pt-BR" smtClean="0"/>
              <a:t>Clique para editar o título mestre</a:t>
            </a:r>
            <a:endParaRPr kumimoji="0" lang="en-US"/>
          </a:p>
        </p:txBody>
      </p:sp>
      <p:sp>
        <p:nvSpPr>
          <p:cNvPr id="3" name="Espaço Reservado para Data 2"/>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4" name="Espaço Reservado para Rodapé 3"/>
          <p:cNvSpPr>
            <a:spLocks noGrp="1"/>
          </p:cNvSpPr>
          <p:nvPr>
            <p:ph type="ftr" sz="quarter" idx="11"/>
          </p:nvPr>
        </p:nvSpPr>
        <p:spPr/>
        <p:txBody>
          <a:bodyPr/>
          <a:lstStyle>
            <a:extLst/>
          </a:lstStyle>
          <a:p>
            <a:endParaRPr lang="pt-BR"/>
          </a:p>
        </p:txBody>
      </p:sp>
      <p:sp>
        <p:nvSpPr>
          <p:cNvPr id="5" name="Espaço Reservado para Número de Slide 4"/>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8_Título e conteúdo">
    <p:spTree>
      <p:nvGrpSpPr>
        <p:cNvPr id="1" name=""/>
        <p:cNvGrpSpPr/>
        <p:nvPr/>
      </p:nvGrpSpPr>
      <p:grpSpPr>
        <a:xfrm>
          <a:off x="0" y="0"/>
          <a:ext cx="0" cy="0"/>
          <a:chOff x="0" y="0"/>
          <a:chExt cx="0" cy="0"/>
        </a:xfrm>
      </p:grpSpPr>
      <p:pic>
        <p:nvPicPr>
          <p:cNvPr id="1026" name="Picture 2" descr="http://www.noticenter.com.br/geral/img/blogs/2015_04_17_12394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4505" y="5949281"/>
            <a:ext cx="4491991" cy="761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tângu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ço Reservado para Data 1"/>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3" name="Espaço Reservado para Rodapé 2"/>
          <p:cNvSpPr>
            <a:spLocks noGrp="1"/>
          </p:cNvSpPr>
          <p:nvPr>
            <p:ph type="ftr" sz="quarter" idx="11"/>
          </p:nvPr>
        </p:nvSpPr>
        <p:spPr/>
        <p:txBody>
          <a:bodyPr/>
          <a:lstStyle>
            <a:extLst/>
          </a:lstStyle>
          <a:p>
            <a:endParaRPr lang="pt-BR"/>
          </a:p>
        </p:txBody>
      </p:sp>
      <p:sp>
        <p:nvSpPr>
          <p:cNvPr id="4" name="Espaço Reservado para Número de Slide 3"/>
          <p:cNvSpPr>
            <a:spLocks noGrp="1"/>
          </p:cNvSpPr>
          <p:nvPr>
            <p:ph type="sldNum" sz="quarter" idx="12"/>
          </p:nvPr>
        </p:nvSpPr>
        <p:spPr/>
        <p:txBody>
          <a:bodyPr/>
          <a:lstStyle>
            <a:extLst/>
          </a:lstStyle>
          <a:p>
            <a:fld id="{02FD2881-1DDD-4C94-A039-7CF8F33D56AF}" type="slidenum">
              <a:rPr lang="pt-BR" smtClean="0"/>
              <a:t>‹nº›</a:t>
            </a:fld>
            <a:endParaRPr lang="pt-BR"/>
          </a:p>
        </p:txBody>
      </p:sp>
      <p:sp>
        <p:nvSpPr>
          <p:cNvPr id="6" name="Retângu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pt-BR" smtClean="0"/>
              <a:t>Clique para editar o título mestre</a:t>
            </a:r>
            <a:endParaRPr kumimoji="0" lang="en-US"/>
          </a:p>
        </p:txBody>
      </p:sp>
      <p:sp>
        <p:nvSpPr>
          <p:cNvPr id="3" name="Espaço Reservado para Tex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pt-BR" smtClean="0"/>
              <a:t>Clique para editar o texto mestre</a:t>
            </a:r>
          </a:p>
        </p:txBody>
      </p:sp>
      <p:sp>
        <p:nvSpPr>
          <p:cNvPr id="4" name="Espaço Reservado para Conteúd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02FD2881-1DDD-4C94-A039-7CF8F33D56AF}" type="slidenum">
              <a:rPr lang="pt-BR" smtClean="0"/>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pt-BR" smtClean="0"/>
              <a:t>Clique para editar o título mestre</a:t>
            </a:r>
            <a:endParaRPr kumimoji="0" lang="en-US"/>
          </a:p>
        </p:txBody>
      </p:sp>
      <p:sp>
        <p:nvSpPr>
          <p:cNvPr id="5" name="Espaço Reservado para Data 4"/>
          <p:cNvSpPr>
            <a:spLocks noGrp="1"/>
          </p:cNvSpPr>
          <p:nvPr>
            <p:ph type="dt" sz="half" idx="10"/>
          </p:nvPr>
        </p:nvSpPr>
        <p:spPr/>
        <p:txBody>
          <a:bodyPr/>
          <a:lstStyle>
            <a:extLst/>
          </a:lstStyle>
          <a:p>
            <a:fld id="{4EA09B45-BE3E-4A62-A77F-2AE764098ABA}" type="datetimeFigureOut">
              <a:rPr lang="pt-BR" smtClean="0"/>
              <a:t>29/05/2017</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02FD2881-1DDD-4C94-A039-7CF8F33D56AF}" type="slidenum">
              <a:rPr lang="pt-BR" smtClean="0"/>
              <a:t>‹nº›</a:t>
            </a:fld>
            <a:endParaRPr lang="pt-BR"/>
          </a:p>
        </p:txBody>
      </p:sp>
      <p:sp>
        <p:nvSpPr>
          <p:cNvPr id="8" name="Retângu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ço Reservado para Imagem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pt-BR" smtClean="0"/>
              <a:t>Clique no ícone para adicionar uma imagem</a:t>
            </a:r>
            <a:endParaRPr kumimoji="0" lang="en-US" dirty="0"/>
          </a:p>
        </p:txBody>
      </p:sp>
      <p:sp>
        <p:nvSpPr>
          <p:cNvPr id="9" name="Fluxograma: Processo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uxograma: Processo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ço Reservado para Tex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pt-BR" smtClean="0"/>
              <a:t>Clique para editar o texto mestre</a:t>
            </a: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zza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sca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tângu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ço Reservado para Título 4"/>
          <p:cNvSpPr>
            <a:spLocks noGrp="1"/>
          </p:cNvSpPr>
          <p:nvPr>
            <p:ph type="title"/>
          </p:nvPr>
        </p:nvSpPr>
        <p:spPr>
          <a:xfrm>
            <a:off x="1435608" y="274638"/>
            <a:ext cx="7498080" cy="1143000"/>
          </a:xfrm>
          <a:prstGeom prst="rect">
            <a:avLst/>
          </a:prstGeom>
        </p:spPr>
        <p:txBody>
          <a:bodyPr anchor="ctr">
            <a:normAutofit/>
          </a:bodyPr>
          <a:lstStyle>
            <a:extLst/>
          </a:lstStyle>
          <a:p>
            <a:r>
              <a:rPr kumimoji="0" lang="pt-BR" smtClean="0"/>
              <a:t>Clique para editar o título mestre</a:t>
            </a:r>
            <a:endParaRPr kumimoji="0" lang="en-US"/>
          </a:p>
        </p:txBody>
      </p:sp>
      <p:sp>
        <p:nvSpPr>
          <p:cNvPr id="9" name="Espaço Reservado para Texto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pt-BR" smtClean="0"/>
              <a:t>Clique para editar 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24" name="Espaço Reservado para Dat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EA09B45-BE3E-4A62-A77F-2AE764098ABA}" type="datetimeFigureOut">
              <a:rPr lang="pt-BR" smtClean="0"/>
              <a:t>29/05/2017</a:t>
            </a:fld>
            <a:endParaRPr lang="pt-BR"/>
          </a:p>
        </p:txBody>
      </p:sp>
      <p:sp>
        <p:nvSpPr>
          <p:cNvPr id="10" name="Espaço Reservado para Rodapé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pt-BR"/>
          </a:p>
        </p:txBody>
      </p:sp>
      <p:sp>
        <p:nvSpPr>
          <p:cNvPr id="22" name="Espaço Reservado para Número de Slid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2FD2881-1DDD-4C94-A039-7CF8F33D56AF}" type="slidenum">
              <a:rPr lang="pt-BR" smtClean="0"/>
              <a:t>‹nº›</a:t>
            </a:fld>
            <a:endParaRPr lang="pt-BR"/>
          </a:p>
        </p:txBody>
      </p:sp>
      <p:sp>
        <p:nvSpPr>
          <p:cNvPr id="15" name="Retângu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5275" r:id="rId1"/>
    <p:sldLayoutId id="2147485276" r:id="rId2"/>
    <p:sldLayoutId id="2147485277" r:id="rId3"/>
    <p:sldLayoutId id="2147485278" r:id="rId4"/>
    <p:sldLayoutId id="2147485279" r:id="rId5"/>
    <p:sldLayoutId id="2147485280" r:id="rId6"/>
    <p:sldLayoutId id="2147485281" r:id="rId7"/>
    <p:sldLayoutId id="2147485282" r:id="rId8"/>
    <p:sldLayoutId id="2147485283" r:id="rId9"/>
    <p:sldLayoutId id="2147485284" r:id="rId10"/>
    <p:sldLayoutId id="2147485285" r:id="rId11"/>
    <p:sldLayoutId id="2147485286" r:id="rId12"/>
    <p:sldLayoutId id="2147485287" r:id="rId13"/>
    <p:sldLayoutId id="2147485288" r:id="rId14"/>
    <p:sldLayoutId id="2147485289" r:id="rId15"/>
    <p:sldLayoutId id="2147485290" r:id="rId16"/>
    <p:sldLayoutId id="2147485291" r:id="rId17"/>
    <p:sldLayoutId id="2147485292" r:id="rId18"/>
    <p:sldLayoutId id="2147485293" r:id="rId19"/>
    <p:sldLayoutId id="2147485294" r:id="rId20"/>
    <p:sldLayoutId id="2147485295" r:id="rId21"/>
    <p:sldLayoutId id="2147485296" r:id="rId22"/>
    <p:sldLayoutId id="2147485297" r:id="rId23"/>
    <p:sldLayoutId id="2147485298" r:id="rId24"/>
    <p:sldLayoutId id="2147485299" r:id="rId25"/>
    <p:sldLayoutId id="2147485300" r:id="rId26"/>
    <p:sldLayoutId id="2147485301" r:id="rId27"/>
    <p:sldLayoutId id="2147485302" r:id="rId28"/>
    <p:sldLayoutId id="2147485303" r:id="rId29"/>
    <p:sldLayoutId id="2147485304" r:id="rId30"/>
    <p:sldLayoutId id="2147485305" r:id="rId31"/>
    <p:sldLayoutId id="2147485306" r:id="rId32"/>
    <p:sldLayoutId id="2147485307" r:id="rId33"/>
    <p:sldLayoutId id="2147485308" r:id="rId34"/>
    <p:sldLayoutId id="2147485309" r:id="rId35"/>
    <p:sldLayoutId id="2147485310" r:id="rId36"/>
    <p:sldLayoutId id="2147485311" r:id="rId37"/>
    <p:sldLayoutId id="2147485312" r:id="rId38"/>
    <p:sldLayoutId id="2147485313" r:id="rId39"/>
    <p:sldLayoutId id="2147485314" r:id="rId40"/>
    <p:sldLayoutId id="2147485315" r:id="rId41"/>
    <p:sldLayoutId id="2147485316" r:id="rId42"/>
    <p:sldLayoutId id="2147485317" r:id="rId43"/>
    <p:sldLayoutId id="2147485318" r:id="rId44"/>
    <p:sldLayoutId id="2147485319" r:id="rId45"/>
    <p:sldLayoutId id="2147485320" r:id="rId46"/>
    <p:sldLayoutId id="2147485321" r:id="rId47"/>
    <p:sldLayoutId id="2147485322" r:id="rId48"/>
    <p:sldLayoutId id="2147485323" r:id="rId49"/>
    <p:sldLayoutId id="2147485324" r:id="rId50"/>
    <p:sldLayoutId id="2147485334" r:id="rId51"/>
    <p:sldLayoutId id="2147485335" r:id="rId52"/>
    <p:sldLayoutId id="2147485336" r:id="rId53"/>
    <p:sldLayoutId id="2147485337" r:id="rId54"/>
    <p:sldLayoutId id="2147485338" r:id="rId55"/>
    <p:sldLayoutId id="2147485339" r:id="rId56"/>
    <p:sldLayoutId id="2147485340" r:id="rId57"/>
    <p:sldLayoutId id="2147485341" r:id="rId58"/>
    <p:sldLayoutId id="2147485342" r:id="rId59"/>
    <p:sldLayoutId id="2147485343" r:id="rId60"/>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hyperlink" Target="http://www.planalto.gov.br/ccivil_03/LEIS/L8212cons.htm#art31" TargetMode="Externa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hyperlink" Target="http://www.planalto.gov.br/ccivil_03/LEIS/L6019.htm#art1." TargetMode="Externa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hyperlink" Target="https://tst.jusbrasil.com.br/jurisprudencia/1535381/recurso-de-revista-rr-3911298819975015555-391129-8819975015555" TargetMode="External"/><Relationship Id="rId1" Type="http://schemas.openxmlformats.org/officeDocument/2006/relationships/slideLayout" Target="../slideLayouts/slideLayout55.xml"/></Relationships>
</file>

<file path=ppt/slides/_rels/slide45.xml.rels><?xml version="1.0" encoding="UTF-8" standalone="yes"?>
<Relationships xmlns="http://schemas.openxmlformats.org/package/2006/relationships"><Relationship Id="rId2" Type="http://schemas.openxmlformats.org/officeDocument/2006/relationships/hyperlink" Target="https://trt-9.jusbrasil.com.br/jurisprudencia/21209506/39792010662904-pr-3979-2010-662-9-0-4-trt-9" TargetMode="External"/><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9.xml.rels><?xml version="1.0" encoding="UTF-8" standalone="yes"?>
<Relationships xmlns="http://schemas.openxmlformats.org/package/2006/relationships"><Relationship Id="rId2" Type="http://schemas.openxmlformats.org/officeDocument/2006/relationships/hyperlink" Target="mailto:edisongarciajr@hotmail.com" TargetMode="External"/><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1115616" y="228600"/>
            <a:ext cx="7418784" cy="3416300"/>
          </a:xfrm>
        </p:spPr>
        <p:txBody>
          <a:bodyPr>
            <a:normAutofit/>
          </a:bodyPr>
          <a:lstStyle/>
          <a:p>
            <a:r>
              <a:rPr lang="pt-BR" dirty="0" smtClean="0">
                <a:latin typeface="Arial" pitchFamily="34" charset="0"/>
                <a:cs typeface="Arial" pitchFamily="34" charset="0"/>
              </a:rPr>
              <a:t>Novas regras  - trabalho temporário e Terceirização – lei13.429/2017</a:t>
            </a:r>
            <a:endParaRPr lang="pt-BR" dirty="0">
              <a:latin typeface="Arial" pitchFamily="34" charset="0"/>
              <a:cs typeface="Arial" pitchFamily="34" charset="0"/>
            </a:endParaRPr>
          </a:p>
        </p:txBody>
      </p:sp>
      <p:sp>
        <p:nvSpPr>
          <p:cNvPr id="3" name="Espaço Reservado para Conteúdo 2"/>
          <p:cNvSpPr>
            <a:spLocks noGrp="1"/>
          </p:cNvSpPr>
          <p:nvPr>
            <p:ph idx="4294967295"/>
          </p:nvPr>
        </p:nvSpPr>
        <p:spPr>
          <a:xfrm>
            <a:off x="0" y="2133600"/>
            <a:ext cx="8504238" cy="3965575"/>
          </a:xfrm>
        </p:spPr>
        <p:txBody>
          <a:bodyPr>
            <a:normAutofit/>
          </a:bodyPr>
          <a:lstStyle/>
          <a:p>
            <a:pPr marL="0" indent="0" algn="r">
              <a:buNone/>
            </a:pPr>
            <a:endParaRPr lang="pt-BR" dirty="0"/>
          </a:p>
          <a:p>
            <a:pPr algn="r"/>
            <a:endParaRPr lang="pt-BR" dirty="0" smtClean="0"/>
          </a:p>
          <a:p>
            <a:pPr algn="r"/>
            <a:endParaRPr lang="pt-BR" dirty="0"/>
          </a:p>
          <a:p>
            <a:pPr algn="r"/>
            <a:endParaRPr lang="pt-BR" dirty="0" smtClean="0"/>
          </a:p>
          <a:p>
            <a:pPr algn="r"/>
            <a:endParaRPr lang="pt-BR" dirty="0"/>
          </a:p>
          <a:p>
            <a:pPr algn="r"/>
            <a:r>
              <a:rPr lang="pt-BR" sz="2800" b="0" dirty="0" err="1" smtClean="0">
                <a:latin typeface="Arial" pitchFamily="34" charset="0"/>
                <a:cs typeface="Arial" pitchFamily="34" charset="0"/>
              </a:rPr>
              <a:t>Profº</a:t>
            </a:r>
            <a:r>
              <a:rPr lang="pt-BR" sz="2800" b="0" dirty="0" smtClean="0">
                <a:latin typeface="Arial" pitchFamily="34" charset="0"/>
                <a:cs typeface="Arial" pitchFamily="34" charset="0"/>
              </a:rPr>
              <a:t> </a:t>
            </a:r>
            <a:r>
              <a:rPr lang="pt-BR" sz="2800" b="0" dirty="0" smtClean="0">
                <a:latin typeface="Arial" pitchFamily="34" charset="0"/>
                <a:cs typeface="Arial" pitchFamily="34" charset="0"/>
              </a:rPr>
              <a:t>Edison Garcia Junior</a:t>
            </a:r>
            <a:endParaRPr lang="pt-BR" sz="2800" b="0" dirty="0">
              <a:latin typeface="Arial" pitchFamily="34" charset="0"/>
              <a:cs typeface="Arial" pitchFamily="34" charset="0"/>
            </a:endParaRPr>
          </a:p>
        </p:txBody>
      </p:sp>
    </p:spTree>
    <p:extLst>
      <p:ext uri="{BB962C8B-B14F-4D97-AF65-F5344CB8AC3E}">
        <p14:creationId xmlns:p14="http://schemas.microsoft.com/office/powerpoint/2010/main" val="42439950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2133600"/>
            <a:ext cx="7532638" cy="3965575"/>
          </a:xfrm>
        </p:spPr>
        <p:txBody>
          <a:bodyPr>
            <a:normAutofit/>
          </a:bodyPr>
          <a:lstStyle/>
          <a:p>
            <a:pPr algn="just"/>
            <a:r>
              <a:rPr lang="pt-BR" sz="2800" b="0" dirty="0">
                <a:latin typeface="Arial" pitchFamily="34" charset="0"/>
                <a:cs typeface="Arial" pitchFamily="34" charset="0"/>
              </a:rPr>
              <a:t>I - prova de inscrição no Cadastro Nacional da Pessoa Jurídica (CNPJ), do Ministério da Fazenda; </a:t>
            </a:r>
          </a:p>
          <a:p>
            <a:pPr algn="just"/>
            <a:r>
              <a:rPr lang="pt-BR" sz="2800" b="0" dirty="0">
                <a:latin typeface="Arial" pitchFamily="34" charset="0"/>
                <a:cs typeface="Arial" pitchFamily="34" charset="0"/>
              </a:rPr>
              <a:t>II - prova do competente registro na Junta Comercial da localidade em que tenha sede; </a:t>
            </a:r>
          </a:p>
          <a:p>
            <a:pPr algn="just"/>
            <a:r>
              <a:rPr lang="pt-BR" sz="2800" b="0" dirty="0">
                <a:latin typeface="Arial" pitchFamily="34" charset="0"/>
                <a:cs typeface="Arial" pitchFamily="34" charset="0"/>
              </a:rPr>
              <a:t>III - prova de possuir capital social de, no mínimo, R$ 100.000,00 (cem mil reais). </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408113"/>
          </a:xfrm>
        </p:spPr>
        <p:txBody>
          <a:bodyPr>
            <a:normAutofit fontScale="90000"/>
          </a:bodyPr>
          <a:lstStyle/>
          <a:p>
            <a:pPr algn="just"/>
            <a:r>
              <a:rPr lang="pt-BR" dirty="0">
                <a:latin typeface="Arial" pitchFamily="34" charset="0"/>
                <a:cs typeface="Arial" pitchFamily="34" charset="0"/>
              </a:rPr>
              <a:t>R</a:t>
            </a:r>
            <a:r>
              <a:rPr lang="pt-BR" dirty="0" smtClean="0">
                <a:latin typeface="Arial" pitchFamily="34" charset="0"/>
                <a:cs typeface="Arial" pitchFamily="34" charset="0"/>
              </a:rPr>
              <a:t>equisitos </a:t>
            </a:r>
            <a:r>
              <a:rPr lang="pt-BR" dirty="0">
                <a:latin typeface="Arial" pitchFamily="34" charset="0"/>
                <a:cs typeface="Arial" pitchFamily="34" charset="0"/>
              </a:rPr>
              <a:t>para funcionamento e registro da empresa de trabalho temporário no Ministério do Trabalho</a:t>
            </a:r>
          </a:p>
        </p:txBody>
      </p:sp>
    </p:spTree>
    <p:extLst>
      <p:ext uri="{BB962C8B-B14F-4D97-AF65-F5344CB8AC3E}">
        <p14:creationId xmlns:p14="http://schemas.microsoft.com/office/powerpoint/2010/main" val="24982060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341438"/>
            <a:ext cx="7532638" cy="4248150"/>
          </a:xfrm>
        </p:spPr>
        <p:txBody>
          <a:bodyPr>
            <a:normAutofit fontScale="70000" lnSpcReduction="20000"/>
          </a:bodyPr>
          <a:lstStyle/>
          <a:p>
            <a:pPr algn="just"/>
            <a:r>
              <a:rPr lang="pt-BR" sz="3300" b="0" dirty="0">
                <a:latin typeface="Arial" pitchFamily="34" charset="0"/>
                <a:cs typeface="Arial" pitchFamily="34" charset="0"/>
              </a:rPr>
              <a:t>O contrato celebrado pela empresa de trabalho temporário e a tomadora de serviços será por escrito, ficará à disposição da autoridade fiscalizadora no estabelecimento da tomadora de serviços e conterá: </a:t>
            </a:r>
          </a:p>
          <a:p>
            <a:pPr algn="just"/>
            <a:r>
              <a:rPr lang="pt-BR" sz="3300" b="0" dirty="0">
                <a:latin typeface="Arial" pitchFamily="34" charset="0"/>
                <a:cs typeface="Arial" pitchFamily="34" charset="0"/>
              </a:rPr>
              <a:t>I - qualificação das partes; </a:t>
            </a:r>
          </a:p>
          <a:p>
            <a:pPr algn="just"/>
            <a:r>
              <a:rPr lang="pt-BR" sz="3300" b="0" dirty="0" smtClean="0">
                <a:latin typeface="Arial" pitchFamily="34" charset="0"/>
                <a:cs typeface="Arial" pitchFamily="34" charset="0"/>
              </a:rPr>
              <a:t>II- </a:t>
            </a:r>
            <a:r>
              <a:rPr lang="pt-BR" sz="3300" b="0" dirty="0">
                <a:latin typeface="Arial" pitchFamily="34" charset="0"/>
                <a:cs typeface="Arial" pitchFamily="34" charset="0"/>
              </a:rPr>
              <a:t>motivo justificador da demanda de trabalho temporário; </a:t>
            </a:r>
          </a:p>
          <a:p>
            <a:pPr algn="just"/>
            <a:r>
              <a:rPr lang="pt-BR" sz="3300" b="0" dirty="0">
                <a:latin typeface="Arial" pitchFamily="34" charset="0"/>
                <a:cs typeface="Arial" pitchFamily="34" charset="0"/>
              </a:rPr>
              <a:t>III - prazo da prestação de serviços; </a:t>
            </a:r>
          </a:p>
          <a:p>
            <a:pPr algn="just"/>
            <a:r>
              <a:rPr lang="pt-BR" sz="3300" b="0" dirty="0">
                <a:latin typeface="Arial" pitchFamily="34" charset="0"/>
                <a:cs typeface="Arial" pitchFamily="34" charset="0"/>
              </a:rPr>
              <a:t>IV - valor da prestação de serviços; </a:t>
            </a:r>
          </a:p>
          <a:p>
            <a:pPr algn="just"/>
            <a:r>
              <a:rPr lang="pt-BR" sz="3300" b="0" dirty="0">
                <a:latin typeface="Arial" pitchFamily="34" charset="0"/>
                <a:cs typeface="Arial" pitchFamily="34" charset="0"/>
              </a:rPr>
              <a:t>V - disposições sobre a segurança e a saúde do trabalhador, independentemente do local de realização do trabalho. </a:t>
            </a:r>
          </a:p>
          <a:p>
            <a:pPr algn="just"/>
            <a:endParaRPr lang="pt-BR" dirty="0" smtClean="0"/>
          </a:p>
          <a:p>
            <a:pPr algn="just"/>
            <a:endParaRPr lang="pt-BR" dirty="0"/>
          </a:p>
          <a:p>
            <a:pPr algn="just"/>
            <a:endParaRPr lang="pt-BR" dirty="0" smtClean="0"/>
          </a:p>
          <a:p>
            <a:pPr algn="just"/>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Do contrato obrigatório</a:t>
            </a:r>
            <a:endParaRPr lang="pt-BR" dirty="0">
              <a:latin typeface="Arial" pitchFamily="34" charset="0"/>
              <a:cs typeface="Arial" pitchFamily="34" charset="0"/>
            </a:endParaRPr>
          </a:p>
        </p:txBody>
      </p:sp>
    </p:spTree>
    <p:extLst>
      <p:ext uri="{BB962C8B-B14F-4D97-AF65-F5344CB8AC3E}">
        <p14:creationId xmlns:p14="http://schemas.microsoft.com/office/powerpoint/2010/main" val="4846742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É responsabilidade da empresa contratante garantir as condições de segurança, higiene e salubridade dos trabalhadores, quando o trabalho for realizado em suas dependências ou em local por ela designado. </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Responsabilidade do contratante</a:t>
            </a:r>
            <a:endParaRPr lang="pt-BR" dirty="0">
              <a:latin typeface="Arial" pitchFamily="34" charset="0"/>
              <a:cs typeface="Arial" pitchFamily="34" charset="0"/>
            </a:endParaRPr>
          </a:p>
        </p:txBody>
      </p:sp>
    </p:spTree>
    <p:extLst>
      <p:ext uri="{BB962C8B-B14F-4D97-AF65-F5344CB8AC3E}">
        <p14:creationId xmlns:p14="http://schemas.microsoft.com/office/powerpoint/2010/main" val="811919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A contratante estenderá ao trabalhador da empresa de trabalho temporário o mesmo atendimento médico, ambulatorial e de refeição destinado aos seus empregados, existente nas dependências da contratante, ou local por ela designado. </a:t>
            </a:r>
            <a:endParaRPr lang="pt-BR"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Extensão de benefícios</a:t>
            </a:r>
            <a:endParaRPr lang="pt-BR" dirty="0">
              <a:latin typeface="Arial" pitchFamily="34" charset="0"/>
              <a:cs typeface="Arial" pitchFamily="34" charset="0"/>
            </a:endParaRPr>
          </a:p>
        </p:txBody>
      </p:sp>
    </p:spTree>
    <p:extLst>
      <p:ext uri="{BB962C8B-B14F-4D97-AF65-F5344CB8AC3E}">
        <p14:creationId xmlns:p14="http://schemas.microsoft.com/office/powerpoint/2010/main" val="24681249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844675"/>
            <a:ext cx="8172400" cy="4183063"/>
          </a:xfrm>
        </p:spPr>
        <p:txBody>
          <a:bodyPr>
            <a:normAutofit/>
          </a:bodyPr>
          <a:lstStyle/>
          <a:p>
            <a:pPr marL="0" indent="0" algn="just"/>
            <a:r>
              <a:rPr lang="pt-BR" sz="2800" b="0" dirty="0">
                <a:latin typeface="Arial" pitchFamily="34" charset="0"/>
                <a:cs typeface="Arial" pitchFamily="34" charset="0"/>
              </a:rPr>
              <a:t>O contrato de trabalho temporário pode versar sobre o desenvolvimento de atividades-meio e atividades-fim a serem executadas na empresa tomadora de serviços</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Alcance do objeto do contrato</a:t>
            </a:r>
            <a:endParaRPr lang="pt-BR" dirty="0">
              <a:latin typeface="Arial" pitchFamily="34" charset="0"/>
              <a:cs typeface="Arial" pitchFamily="34" charset="0"/>
            </a:endParaRPr>
          </a:p>
        </p:txBody>
      </p:sp>
    </p:spTree>
    <p:extLst>
      <p:ext uri="{BB962C8B-B14F-4D97-AF65-F5344CB8AC3E}">
        <p14:creationId xmlns:p14="http://schemas.microsoft.com/office/powerpoint/2010/main" val="38108318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Qualquer que seja o ramo da empresa tomadora de serviços, não existe vínculo de emprego entre ela e os trabalhadores contratados pelas empresas de trabalho temporário. </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Da inexistência de vínculo</a:t>
            </a:r>
            <a:endParaRPr lang="pt-BR" dirty="0">
              <a:latin typeface="Arial" pitchFamily="34" charset="0"/>
              <a:cs typeface="Arial" pitchFamily="34" charset="0"/>
            </a:endParaRPr>
          </a:p>
        </p:txBody>
      </p:sp>
    </p:spTree>
    <p:extLst>
      <p:ext uri="{BB962C8B-B14F-4D97-AF65-F5344CB8AC3E}">
        <p14:creationId xmlns:p14="http://schemas.microsoft.com/office/powerpoint/2010/main" val="3062495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695797"/>
            <a:ext cx="7532638" cy="4181475"/>
          </a:xfrm>
        </p:spPr>
        <p:txBody>
          <a:bodyPr>
            <a:normAutofit/>
          </a:bodyPr>
          <a:lstStyle/>
          <a:p>
            <a:pPr algn="just"/>
            <a:r>
              <a:rPr lang="pt-BR" sz="2800" b="0" dirty="0">
                <a:latin typeface="Arial" pitchFamily="34" charset="0"/>
                <a:cs typeface="Arial" pitchFamily="34" charset="0"/>
              </a:rPr>
              <a:t>O contrato de trabalho temporário, com relação ao mesmo empregador, não poderá exceder ao prazo de cento e oitenta dias, consecutivos ou não. </a:t>
            </a:r>
          </a:p>
          <a:p>
            <a:pPr algn="just"/>
            <a:r>
              <a:rPr lang="pt-BR" sz="2800" b="0" dirty="0" smtClean="0">
                <a:latin typeface="Arial" pitchFamily="34" charset="0"/>
                <a:cs typeface="Arial" pitchFamily="34" charset="0"/>
              </a:rPr>
              <a:t>O </a:t>
            </a:r>
            <a:r>
              <a:rPr lang="pt-BR" sz="2800" b="0" dirty="0">
                <a:latin typeface="Arial" pitchFamily="34" charset="0"/>
                <a:cs typeface="Arial" pitchFamily="34" charset="0"/>
              </a:rPr>
              <a:t>contrato poderá ser prorrogado por até noventa dias, consecutivos ou não, além do prazo </a:t>
            </a:r>
            <a:r>
              <a:rPr lang="pt-BR" sz="2800" b="0" dirty="0" smtClean="0">
                <a:latin typeface="Arial" pitchFamily="34" charset="0"/>
                <a:cs typeface="Arial" pitchFamily="34" charset="0"/>
              </a:rPr>
              <a:t>acima, </a:t>
            </a:r>
            <a:r>
              <a:rPr lang="pt-BR" sz="2800" b="0" dirty="0">
                <a:latin typeface="Arial" pitchFamily="34" charset="0"/>
                <a:cs typeface="Arial" pitchFamily="34" charset="0"/>
              </a:rPr>
              <a:t>quando comprovada a manutenção das condições que o ensejaram. </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Prazo e prorrogação</a:t>
            </a:r>
            <a:endParaRPr lang="pt-BR" dirty="0">
              <a:latin typeface="Arial" pitchFamily="34" charset="0"/>
              <a:cs typeface="Arial" pitchFamily="34" charset="0"/>
            </a:endParaRPr>
          </a:p>
        </p:txBody>
      </p:sp>
    </p:spTree>
    <p:extLst>
      <p:ext uri="{BB962C8B-B14F-4D97-AF65-F5344CB8AC3E}">
        <p14:creationId xmlns:p14="http://schemas.microsoft.com/office/powerpoint/2010/main" val="31447056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Não se aplica ao trabalhador temporário, contratado pela tomadora de serviços, o contrato de experiência previsto no parágrafo único do art. 445 da Consolidação das Leis do Trabalho (CLT</a:t>
            </a:r>
            <a:r>
              <a:rPr lang="pt-BR" sz="2800" b="0" dirty="0" smtClean="0">
                <a:latin typeface="Arial" pitchFamily="34" charset="0"/>
                <a:cs typeface="Arial" pitchFamily="34" charset="0"/>
              </a:rPr>
              <a:t>).</a:t>
            </a:r>
            <a:r>
              <a:rPr lang="pt-BR" sz="2800" b="0" dirty="0">
                <a:latin typeface="Arial" pitchFamily="34" charset="0"/>
                <a:cs typeface="Arial" pitchFamily="34" charset="0"/>
              </a:rPr>
              <a:t> </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Da inexistência de contrato de experiência</a:t>
            </a:r>
            <a:endParaRPr lang="pt-BR" dirty="0">
              <a:latin typeface="Arial" pitchFamily="34" charset="0"/>
              <a:cs typeface="Arial" pitchFamily="34" charset="0"/>
            </a:endParaRPr>
          </a:p>
        </p:txBody>
      </p:sp>
    </p:spTree>
    <p:extLst>
      <p:ext uri="{BB962C8B-B14F-4D97-AF65-F5344CB8AC3E}">
        <p14:creationId xmlns:p14="http://schemas.microsoft.com/office/powerpoint/2010/main" val="23750879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557338"/>
            <a:ext cx="7532638" cy="4181475"/>
          </a:xfrm>
        </p:spPr>
        <p:txBody>
          <a:bodyPr>
            <a:normAutofit/>
          </a:bodyPr>
          <a:lstStyle/>
          <a:p>
            <a:pPr algn="just"/>
            <a:r>
              <a:rPr lang="pt-BR" sz="2800" b="0" dirty="0">
                <a:latin typeface="Arial" pitchFamily="34" charset="0"/>
                <a:cs typeface="Arial" pitchFamily="34" charset="0"/>
              </a:rPr>
              <a:t>O trabalhador temporário que cumprir o período estipulado nos §§ 1</a:t>
            </a:r>
            <a:r>
              <a:rPr lang="pt-BR" sz="2800" b="0" u="sng" baseline="30000" dirty="0">
                <a:latin typeface="Arial" pitchFamily="34" charset="0"/>
                <a:cs typeface="Arial" pitchFamily="34" charset="0"/>
              </a:rPr>
              <a:t>o</a:t>
            </a:r>
            <a:r>
              <a:rPr lang="pt-BR" sz="2800" b="0" dirty="0">
                <a:latin typeface="Arial" pitchFamily="34" charset="0"/>
                <a:cs typeface="Arial" pitchFamily="34" charset="0"/>
              </a:rPr>
              <a:t> e 2</a:t>
            </a:r>
            <a:r>
              <a:rPr lang="pt-BR" sz="2800" b="0" u="sng" baseline="30000" dirty="0">
                <a:latin typeface="Arial" pitchFamily="34" charset="0"/>
                <a:cs typeface="Arial" pitchFamily="34" charset="0"/>
              </a:rPr>
              <a:t>o</a:t>
            </a:r>
            <a:r>
              <a:rPr lang="pt-BR" sz="2800" b="0" dirty="0">
                <a:latin typeface="Arial" pitchFamily="34" charset="0"/>
                <a:cs typeface="Arial" pitchFamily="34" charset="0"/>
              </a:rPr>
              <a:t> deste artigo somente poderá ser colocado à disposição da mesma tomadora de serviços em novo contrato temporário, após noventa dias do término do contrato anterior. </a:t>
            </a:r>
          </a:p>
          <a:p>
            <a:pPr algn="just"/>
            <a:r>
              <a:rPr lang="pt-BR" sz="2800" b="0" dirty="0" smtClean="0">
                <a:latin typeface="Arial" pitchFamily="34" charset="0"/>
                <a:cs typeface="Arial" pitchFamily="34" charset="0"/>
              </a:rPr>
              <a:t>A </a:t>
            </a:r>
            <a:r>
              <a:rPr lang="pt-BR" sz="2800" b="0" dirty="0">
                <a:latin typeface="Arial" pitchFamily="34" charset="0"/>
                <a:cs typeface="Arial" pitchFamily="34" charset="0"/>
              </a:rPr>
              <a:t>contratação anterior ao prazo previsto </a:t>
            </a:r>
            <a:r>
              <a:rPr lang="pt-BR" sz="2800" b="0" dirty="0" smtClean="0">
                <a:latin typeface="Arial" pitchFamily="34" charset="0"/>
                <a:cs typeface="Arial" pitchFamily="34" charset="0"/>
              </a:rPr>
              <a:t>acima caracteriza </a:t>
            </a:r>
            <a:r>
              <a:rPr lang="pt-BR" sz="2800" b="0" dirty="0">
                <a:latin typeface="Arial" pitchFamily="34" charset="0"/>
                <a:cs typeface="Arial" pitchFamily="34" charset="0"/>
              </a:rPr>
              <a:t>vínculo empregatício com a tomadora. </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Da possibilidade de vínculo</a:t>
            </a:r>
            <a:endParaRPr lang="pt-BR" dirty="0">
              <a:latin typeface="Arial" pitchFamily="34" charset="0"/>
              <a:cs typeface="Arial" pitchFamily="34" charset="0"/>
            </a:endParaRPr>
          </a:p>
        </p:txBody>
      </p:sp>
    </p:spTree>
    <p:extLst>
      <p:ext uri="{BB962C8B-B14F-4D97-AF65-F5344CB8AC3E}">
        <p14:creationId xmlns:p14="http://schemas.microsoft.com/office/powerpoint/2010/main" val="1211573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A contratante é subsidiariamente responsável pelas obrigações trabalhistas referentes ao período em que ocorrer o trabalho </a:t>
            </a:r>
            <a:r>
              <a:rPr lang="pt-BR" sz="2800" b="0" dirty="0" smtClean="0">
                <a:latin typeface="Arial" pitchFamily="34" charset="0"/>
                <a:cs typeface="Arial" pitchFamily="34" charset="0"/>
              </a:rPr>
              <a:t>temporário.</a:t>
            </a: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Da subsidiariedade</a:t>
            </a:r>
            <a:endParaRPr lang="pt-BR" dirty="0">
              <a:latin typeface="Arial" pitchFamily="34" charset="0"/>
              <a:cs typeface="Arial" pitchFamily="34" charset="0"/>
            </a:endParaRPr>
          </a:p>
        </p:txBody>
      </p:sp>
    </p:spTree>
    <p:extLst>
      <p:ext uri="{BB962C8B-B14F-4D97-AF65-F5344CB8AC3E}">
        <p14:creationId xmlns:p14="http://schemas.microsoft.com/office/powerpoint/2010/main" val="24814127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A lei 13.429/2017 Altera </a:t>
            </a:r>
            <a:r>
              <a:rPr lang="pt-BR" sz="2800" b="0" dirty="0">
                <a:latin typeface="Arial" pitchFamily="34" charset="0"/>
                <a:cs typeface="Arial" pitchFamily="34" charset="0"/>
              </a:rPr>
              <a:t>dispositivos da Lei nº 6.019, de 3 de janeiro de 1974, que dispõe sobre o trabalho temporário nas empresas urbanas e dá outras providências; e dispõe sobre as relações de trabalho na empresa de prestação de serviços a terceiros</a:t>
            </a:r>
            <a:r>
              <a:rPr lang="pt-BR" sz="2800" b="0" dirty="0" smtClean="0">
                <a:latin typeface="Arial" pitchFamily="34" charset="0"/>
                <a:cs typeface="Arial" pitchFamily="34" charset="0"/>
              </a:rPr>
              <a:t>.</a:t>
            </a:r>
            <a:endParaRPr lang="pt-BR" sz="2800" b="0" dirty="0">
              <a:latin typeface="Arial" pitchFamily="34" charset="0"/>
              <a:cs typeface="Arial" pitchFamily="34" charset="0"/>
            </a:endParaRPr>
          </a:p>
          <a:p>
            <a:pPr marL="0" indent="0" algn="just"/>
            <a:r>
              <a:rPr lang="pt-BR" sz="2800" b="0" dirty="0">
                <a:latin typeface="Arial" pitchFamily="34" charset="0"/>
                <a:cs typeface="Arial" pitchFamily="34" charset="0"/>
              </a:rPr>
              <a:t>Diário Oficial da União - Seção 1 - Edição Extra - 31/3/2017</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O que muda com a nova lei</a:t>
            </a:r>
            <a:endParaRPr lang="pt-BR" dirty="0">
              <a:latin typeface="Arial" pitchFamily="34" charset="0"/>
              <a:cs typeface="Arial" pitchFamily="34" charset="0"/>
            </a:endParaRPr>
          </a:p>
        </p:txBody>
      </p:sp>
    </p:spTree>
    <p:extLst>
      <p:ext uri="{BB962C8B-B14F-4D97-AF65-F5344CB8AC3E}">
        <p14:creationId xmlns:p14="http://schemas.microsoft.com/office/powerpoint/2010/main" val="31278249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971601" y="365125"/>
            <a:ext cx="8172400" cy="549275"/>
          </a:xfrm>
        </p:spPr>
        <p:txBody>
          <a:bodyPr>
            <a:normAutofit fontScale="90000"/>
          </a:bodyPr>
          <a:lstStyle/>
          <a:p>
            <a:r>
              <a:rPr lang="pt-BR" dirty="0" smtClean="0">
                <a:latin typeface="Arial" pitchFamily="34" charset="0"/>
                <a:cs typeface="Arial" pitchFamily="34" charset="0"/>
              </a:rPr>
              <a:t>Recolhimento previdenciário</a:t>
            </a:r>
            <a:endParaRPr lang="pt-BR" dirty="0">
              <a:latin typeface="Arial" pitchFamily="34" charset="0"/>
              <a:cs typeface="Arial" pitchFamily="34" charset="0"/>
            </a:endParaRPr>
          </a:p>
        </p:txBody>
      </p:sp>
      <p:sp>
        <p:nvSpPr>
          <p:cNvPr id="3" name="Espaço Reservado para Conteúdo 2"/>
          <p:cNvSpPr>
            <a:spLocks noGrp="1"/>
          </p:cNvSpPr>
          <p:nvPr>
            <p:ph idx="4294967295"/>
          </p:nvPr>
        </p:nvSpPr>
        <p:spPr>
          <a:xfrm>
            <a:off x="1025887" y="1484784"/>
            <a:ext cx="7434545" cy="3579812"/>
          </a:xfrm>
        </p:spPr>
        <p:txBody>
          <a:bodyPr>
            <a:normAutofit/>
          </a:bodyPr>
          <a:lstStyle/>
          <a:p>
            <a:pPr algn="just"/>
            <a:r>
              <a:rPr lang="pt-BR" sz="2800" b="0" dirty="0" smtClean="0">
                <a:latin typeface="Arial" pitchFamily="34" charset="0"/>
                <a:cs typeface="Arial" pitchFamily="34" charset="0"/>
              </a:rPr>
              <a:t>	As </a:t>
            </a:r>
            <a:r>
              <a:rPr lang="pt-BR" sz="2800" b="0" dirty="0">
                <a:latin typeface="Arial" pitchFamily="34" charset="0"/>
                <a:cs typeface="Arial" pitchFamily="34" charset="0"/>
              </a:rPr>
              <a:t>obrigações previdenciárias devem seguir a regra estipulada na Lei 8.212/91, que prevê o recolhimento de 11% da fatura de serviços de cessão de mão de obra a título de contribuição previdenciária patronal. Esse recolhimento é feito pela empresa contratante e descontado do valor a pagar à empresa de terceirização.</a:t>
            </a:r>
            <a:endParaRPr lang="pt-BR" sz="2800" dirty="0">
              <a:latin typeface="Arial" pitchFamily="34" charset="0"/>
              <a:cs typeface="Arial" pitchFamily="34" charset="0"/>
            </a:endParaRPr>
          </a:p>
        </p:txBody>
      </p:sp>
    </p:spTree>
    <p:extLst>
      <p:ext uri="{BB962C8B-B14F-4D97-AF65-F5344CB8AC3E}">
        <p14:creationId xmlns:p14="http://schemas.microsoft.com/office/powerpoint/2010/main" val="20645496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971601" y="365125"/>
            <a:ext cx="7704856" cy="976313"/>
          </a:xfrm>
        </p:spPr>
        <p:txBody>
          <a:bodyPr>
            <a:normAutofit fontScale="90000"/>
          </a:bodyPr>
          <a:lstStyle/>
          <a:p>
            <a:pPr algn="just"/>
            <a:r>
              <a:rPr lang="pt-BR" dirty="0" smtClean="0">
                <a:latin typeface="Arial" pitchFamily="34" charset="0"/>
                <a:cs typeface="Arial" pitchFamily="34" charset="0"/>
              </a:rPr>
              <a:t>Da característica da subsidiariedade</a:t>
            </a:r>
            <a:endParaRPr lang="pt-BR" dirty="0">
              <a:latin typeface="Arial" pitchFamily="34" charset="0"/>
              <a:cs typeface="Arial" pitchFamily="34" charset="0"/>
            </a:endParaRPr>
          </a:p>
        </p:txBody>
      </p:sp>
      <p:sp>
        <p:nvSpPr>
          <p:cNvPr id="3" name="Espaço Reservado para Conteúdo 2"/>
          <p:cNvSpPr>
            <a:spLocks noGrp="1"/>
          </p:cNvSpPr>
          <p:nvPr>
            <p:ph idx="4294967295"/>
          </p:nvPr>
        </p:nvSpPr>
        <p:spPr>
          <a:xfrm>
            <a:off x="1043608" y="2276872"/>
            <a:ext cx="7560839" cy="3051175"/>
          </a:xfrm>
        </p:spPr>
        <p:txBody>
          <a:bodyPr>
            <a:normAutofit/>
          </a:bodyPr>
          <a:lstStyle/>
          <a:p>
            <a:pPr algn="just"/>
            <a:r>
              <a:rPr lang="pt-BR" sz="3200" b="0" dirty="0" smtClean="0">
                <a:latin typeface="Arial" pitchFamily="34" charset="0"/>
                <a:cs typeface="Arial" pitchFamily="34" charset="0"/>
              </a:rPr>
              <a:t>	A </a:t>
            </a:r>
            <a:r>
              <a:rPr lang="pt-BR" sz="3200" b="0" dirty="0">
                <a:latin typeface="Arial" pitchFamily="34" charset="0"/>
                <a:cs typeface="Arial" pitchFamily="34" charset="0"/>
              </a:rPr>
              <a:t>subsidiariedade implica na responsabilidade da recorrente pela satisfação integral do débito gerado no presente feito, caso a execução contra o real empregador afigure-se </a:t>
            </a:r>
            <a:r>
              <a:rPr lang="pt-BR" sz="3200" b="0" dirty="0" err="1">
                <a:latin typeface="Arial" pitchFamily="34" charset="0"/>
                <a:cs typeface="Arial" pitchFamily="34" charset="0"/>
              </a:rPr>
              <a:t>inexitosa</a:t>
            </a:r>
            <a:r>
              <a:rPr lang="pt-BR" sz="3200" b="0" dirty="0">
                <a:latin typeface="Arial" pitchFamily="34" charset="0"/>
                <a:cs typeface="Arial" pitchFamily="34" charset="0"/>
              </a:rPr>
              <a:t>.</a:t>
            </a:r>
            <a:endParaRPr lang="pt-BR" sz="3200" dirty="0">
              <a:latin typeface="Arial" pitchFamily="34" charset="0"/>
              <a:cs typeface="Arial" pitchFamily="34" charset="0"/>
            </a:endParaRPr>
          </a:p>
        </p:txBody>
      </p:sp>
    </p:spTree>
    <p:extLst>
      <p:ext uri="{BB962C8B-B14F-4D97-AF65-F5344CB8AC3E}">
        <p14:creationId xmlns:p14="http://schemas.microsoft.com/office/powerpoint/2010/main" val="13252508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1" y="1100138"/>
            <a:ext cx="8172400" cy="3579812"/>
          </a:xfrm>
        </p:spPr>
        <p:txBody>
          <a:bodyPr/>
          <a:lstStyle/>
          <a:p>
            <a:pPr algn="ctr"/>
            <a:endParaRPr lang="pt-BR" sz="3600" dirty="0" smtClean="0">
              <a:latin typeface="Arial" pitchFamily="34" charset="0"/>
              <a:cs typeface="Arial" pitchFamily="34" charset="0"/>
            </a:endParaRPr>
          </a:p>
          <a:p>
            <a:pPr algn="ctr"/>
            <a:endParaRPr lang="pt-BR" sz="3600" dirty="0">
              <a:latin typeface="Arial" pitchFamily="34" charset="0"/>
              <a:cs typeface="Arial" pitchFamily="34" charset="0"/>
            </a:endParaRPr>
          </a:p>
          <a:p>
            <a:pPr algn="ctr"/>
            <a:r>
              <a:rPr lang="pt-BR" sz="3600" dirty="0" smtClean="0">
                <a:latin typeface="Arial" pitchFamily="34" charset="0"/>
                <a:cs typeface="Arial" pitchFamily="34" charset="0"/>
              </a:rPr>
              <a:t>TERCEIRIZAÇÃO</a:t>
            </a:r>
            <a:endParaRPr lang="pt-BR" sz="3600" dirty="0">
              <a:latin typeface="Arial" pitchFamily="34" charset="0"/>
              <a:cs typeface="Arial" pitchFamily="34" charset="0"/>
            </a:endParaRPr>
          </a:p>
        </p:txBody>
      </p:sp>
    </p:spTree>
    <p:extLst>
      <p:ext uri="{BB962C8B-B14F-4D97-AF65-F5344CB8AC3E}">
        <p14:creationId xmlns:p14="http://schemas.microsoft.com/office/powerpoint/2010/main" val="7028070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algn="r"/>
            <a:endParaRPr lang="pt-BR" dirty="0" smtClean="0"/>
          </a:p>
          <a:p>
            <a:pPr algn="just"/>
            <a:r>
              <a:rPr lang="pt-BR" sz="2800" b="0" dirty="0" smtClean="0">
                <a:latin typeface="Arial" pitchFamily="34" charset="0"/>
                <a:cs typeface="Arial" pitchFamily="34" charset="0"/>
              </a:rPr>
              <a:t>	Empresa </a:t>
            </a:r>
            <a:r>
              <a:rPr lang="pt-BR" sz="2800" b="0" dirty="0">
                <a:latin typeface="Arial" pitchFamily="34" charset="0"/>
                <a:cs typeface="Arial" pitchFamily="34" charset="0"/>
              </a:rPr>
              <a:t>prestadora de serviços a terceiros é a pessoa jurídica de direito privado destinada a prestar à contratante serviços determinados e específicos. </a:t>
            </a:r>
          </a:p>
          <a:p>
            <a:pPr algn="just"/>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Conceito de empresa prestadora de serviços a terceiros</a:t>
            </a:r>
            <a:endParaRPr lang="pt-BR" dirty="0">
              <a:latin typeface="Arial" pitchFamily="34" charset="0"/>
              <a:cs typeface="Arial" pitchFamily="34" charset="0"/>
            </a:endParaRPr>
          </a:p>
        </p:txBody>
      </p:sp>
    </p:spTree>
    <p:extLst>
      <p:ext uri="{BB962C8B-B14F-4D97-AF65-F5344CB8AC3E}">
        <p14:creationId xmlns:p14="http://schemas.microsoft.com/office/powerpoint/2010/main" val="4832391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A empresa prestadora de serviços contrata, remunera e dirige o trabalho realizado por seus trabalhadores, ou </a:t>
            </a:r>
            <a:r>
              <a:rPr lang="pt-BR" sz="2800" b="0" dirty="0" smtClean="0">
                <a:latin typeface="Arial" pitchFamily="34" charset="0"/>
                <a:cs typeface="Arial" pitchFamily="34" charset="0"/>
              </a:rPr>
              <a:t>subcontrata (</a:t>
            </a:r>
            <a:r>
              <a:rPr lang="pt-BR" sz="2800" b="0" dirty="0" err="1" smtClean="0">
                <a:latin typeface="Arial" pitchFamily="34" charset="0"/>
                <a:cs typeface="Arial" pitchFamily="34" charset="0"/>
              </a:rPr>
              <a:t>quarterização</a:t>
            </a:r>
            <a:r>
              <a:rPr lang="pt-BR" sz="2800" b="0" dirty="0" smtClean="0">
                <a:latin typeface="Arial" pitchFamily="34" charset="0"/>
                <a:cs typeface="Arial" pitchFamily="34" charset="0"/>
              </a:rPr>
              <a:t>) </a:t>
            </a:r>
            <a:r>
              <a:rPr lang="pt-BR" sz="2800" b="0" dirty="0">
                <a:latin typeface="Arial" pitchFamily="34" charset="0"/>
                <a:cs typeface="Arial" pitchFamily="34" charset="0"/>
              </a:rPr>
              <a:t>outras empresas para realização desses serviços. </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1" y="332656"/>
            <a:ext cx="7992888" cy="1047750"/>
          </a:xfrm>
        </p:spPr>
        <p:txBody>
          <a:bodyPr>
            <a:normAutofit fontScale="90000"/>
          </a:bodyPr>
          <a:lstStyle/>
          <a:p>
            <a:r>
              <a:rPr lang="pt-BR" dirty="0" smtClean="0">
                <a:latin typeface="Arial" pitchFamily="34" charset="0"/>
                <a:cs typeface="Arial" pitchFamily="34" charset="0"/>
              </a:rPr>
              <a:t>Obrigação da empresa prestadora</a:t>
            </a:r>
            <a:endParaRPr lang="pt-BR" dirty="0">
              <a:latin typeface="Arial" pitchFamily="34" charset="0"/>
              <a:cs typeface="Arial" pitchFamily="34" charset="0"/>
            </a:endParaRPr>
          </a:p>
        </p:txBody>
      </p:sp>
    </p:spTree>
    <p:extLst>
      <p:ext uri="{BB962C8B-B14F-4D97-AF65-F5344CB8AC3E}">
        <p14:creationId xmlns:p14="http://schemas.microsoft.com/office/powerpoint/2010/main" val="19099631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Não </a:t>
            </a:r>
            <a:r>
              <a:rPr lang="pt-BR" sz="2800" b="0" dirty="0">
                <a:latin typeface="Arial" pitchFamily="34" charset="0"/>
                <a:cs typeface="Arial" pitchFamily="34" charset="0"/>
              </a:rPr>
              <a:t>se configura vínculo empregatício entre os trabalhadores, ou sócios das empresas prestadoras de serviços, qualquer que seja o seu </a:t>
            </a:r>
            <a:r>
              <a:rPr lang="pt-BR" sz="2800" b="0" dirty="0" smtClean="0">
                <a:latin typeface="Arial" pitchFamily="34" charset="0"/>
                <a:cs typeface="Arial" pitchFamily="34" charset="0"/>
              </a:rPr>
              <a:t>ramo (FALTOU “OU ATIVIDADE”, </a:t>
            </a:r>
            <a:r>
              <a:rPr lang="pt-BR" sz="2800" b="0" dirty="0">
                <a:latin typeface="Arial" pitchFamily="34" charset="0"/>
                <a:cs typeface="Arial" pitchFamily="34" charset="0"/>
              </a:rPr>
              <a:t>e a empresa contratante</a:t>
            </a:r>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Da inexistência de vínculo</a:t>
            </a:r>
            <a:endParaRPr lang="pt-BR" dirty="0">
              <a:latin typeface="Arial" pitchFamily="34" charset="0"/>
              <a:cs typeface="Arial" pitchFamily="34" charset="0"/>
            </a:endParaRPr>
          </a:p>
        </p:txBody>
      </p:sp>
    </p:spTree>
    <p:extLst>
      <p:ext uri="{BB962C8B-B14F-4D97-AF65-F5344CB8AC3E}">
        <p14:creationId xmlns:p14="http://schemas.microsoft.com/office/powerpoint/2010/main" val="25787182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2204864"/>
            <a:ext cx="7532638" cy="4183062"/>
          </a:xfrm>
        </p:spPr>
        <p:txBody>
          <a:bodyPr>
            <a:normAutofit/>
          </a:bodyPr>
          <a:lstStyle/>
          <a:p>
            <a:r>
              <a:rPr lang="pt-BR" sz="2800" b="0" dirty="0">
                <a:latin typeface="Arial" pitchFamily="34" charset="0"/>
                <a:cs typeface="Arial" pitchFamily="34" charset="0"/>
              </a:rPr>
              <a:t>I - prova de inscrição no Cadastro Nacional da Pessoa Jurídica (CNPJ); </a:t>
            </a:r>
          </a:p>
          <a:p>
            <a:r>
              <a:rPr lang="pt-BR" sz="2800" b="0" dirty="0">
                <a:latin typeface="Arial" pitchFamily="34" charset="0"/>
                <a:cs typeface="Arial" pitchFamily="34" charset="0"/>
              </a:rPr>
              <a:t>II - registro na Junta Comercial; </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Requisitos para funcionamento da empresa prestadora de serviços</a:t>
            </a:r>
            <a:endParaRPr lang="pt-BR" dirty="0">
              <a:latin typeface="Arial" pitchFamily="34" charset="0"/>
              <a:cs typeface="Arial" pitchFamily="34" charset="0"/>
            </a:endParaRPr>
          </a:p>
        </p:txBody>
      </p:sp>
    </p:spTree>
    <p:extLst>
      <p:ext uri="{BB962C8B-B14F-4D97-AF65-F5344CB8AC3E}">
        <p14:creationId xmlns:p14="http://schemas.microsoft.com/office/powerpoint/2010/main" val="2779919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1043608" y="1628800"/>
            <a:ext cx="7532638" cy="4679950"/>
          </a:xfrm>
        </p:spPr>
        <p:txBody>
          <a:bodyPr>
            <a:normAutofit fontScale="62500" lnSpcReduction="20000"/>
          </a:bodyPr>
          <a:lstStyle/>
          <a:p>
            <a:r>
              <a:rPr lang="pt-BR" sz="3100" b="0" dirty="0" smtClean="0">
                <a:latin typeface="Arial" pitchFamily="34" charset="0"/>
                <a:cs typeface="Arial" pitchFamily="34" charset="0"/>
              </a:rPr>
              <a:t>III </a:t>
            </a:r>
            <a:r>
              <a:rPr lang="pt-BR" sz="3100" b="0" dirty="0">
                <a:latin typeface="Arial" pitchFamily="34" charset="0"/>
                <a:cs typeface="Arial" pitchFamily="34" charset="0"/>
              </a:rPr>
              <a:t>- capital social compatível com o número de empregados, observando-se os seguintes parâmetros: </a:t>
            </a:r>
          </a:p>
          <a:p>
            <a:r>
              <a:rPr lang="pt-BR" sz="3100" b="0" dirty="0">
                <a:latin typeface="Arial" pitchFamily="34" charset="0"/>
                <a:cs typeface="Arial" pitchFamily="34" charset="0"/>
              </a:rPr>
              <a:t>a) empresas com até dez empregados - capital mínimo de R$ 10.000,00 (dez mil reais); </a:t>
            </a:r>
          </a:p>
          <a:p>
            <a:r>
              <a:rPr lang="pt-BR" sz="3100" b="0" dirty="0">
                <a:latin typeface="Arial" pitchFamily="34" charset="0"/>
                <a:cs typeface="Arial" pitchFamily="34" charset="0"/>
              </a:rPr>
              <a:t>b) empresas com mais de dez e até vinte empregados - capital mínimo de R$ 25.000,00 (vinte e cinco mil reais); </a:t>
            </a:r>
          </a:p>
          <a:p>
            <a:r>
              <a:rPr lang="pt-BR" sz="3100" b="0" dirty="0">
                <a:latin typeface="Arial" pitchFamily="34" charset="0"/>
                <a:cs typeface="Arial" pitchFamily="34" charset="0"/>
              </a:rPr>
              <a:t>c) empresas com mais de vinte e até cinquenta empregados - capital mínimo de R$ 45.000,00 (quarenta e cinco mil reais); </a:t>
            </a:r>
          </a:p>
          <a:p>
            <a:r>
              <a:rPr lang="pt-BR" sz="3100" b="0" dirty="0">
                <a:latin typeface="Arial" pitchFamily="34" charset="0"/>
                <a:cs typeface="Arial" pitchFamily="34" charset="0"/>
              </a:rPr>
              <a:t>d) empresas com mais de cinquenta e até cem empregados - capital mínimo de R$ 100.000,00 (cem mil reais); e </a:t>
            </a:r>
          </a:p>
          <a:p>
            <a:r>
              <a:rPr lang="pt-BR" sz="3100" b="0" dirty="0">
                <a:latin typeface="Arial" pitchFamily="34" charset="0"/>
                <a:cs typeface="Arial" pitchFamily="34" charset="0"/>
              </a:rPr>
              <a:t>e) empresas com mais de cem empregados - capital mínimo de R$ 250.000,00 (duzentos e cinquenta mil reais).</a:t>
            </a:r>
            <a:endParaRPr lang="pt-BR" sz="31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Do capital social</a:t>
            </a:r>
            <a:endParaRPr lang="pt-BR" dirty="0">
              <a:latin typeface="Arial" pitchFamily="34" charset="0"/>
              <a:cs typeface="Arial" pitchFamily="34" charset="0"/>
            </a:endParaRPr>
          </a:p>
        </p:txBody>
      </p:sp>
    </p:spTree>
    <p:extLst>
      <p:ext uri="{BB962C8B-B14F-4D97-AF65-F5344CB8AC3E}">
        <p14:creationId xmlns:p14="http://schemas.microsoft.com/office/powerpoint/2010/main" val="6276626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Contratante é a pessoa física ou </a:t>
            </a:r>
            <a:r>
              <a:rPr lang="pt-BR" sz="2800" b="0" dirty="0" smtClean="0">
                <a:latin typeface="Arial" pitchFamily="34" charset="0"/>
                <a:cs typeface="Arial" pitchFamily="34" charset="0"/>
              </a:rPr>
              <a:t>jurídica (</a:t>
            </a:r>
            <a:r>
              <a:rPr lang="pt-BR" sz="2800" b="0" dirty="0"/>
              <a:t>A nova lei vale para empresas privadas e públicas, nas áreas urbana ou </a:t>
            </a:r>
            <a:r>
              <a:rPr lang="pt-BR" sz="2800" b="0" dirty="0" smtClean="0"/>
              <a:t>rural)</a:t>
            </a:r>
            <a:r>
              <a:rPr lang="pt-BR" sz="2800" b="0" dirty="0" smtClean="0">
                <a:latin typeface="Arial" pitchFamily="34" charset="0"/>
                <a:cs typeface="Arial" pitchFamily="34" charset="0"/>
              </a:rPr>
              <a:t> </a:t>
            </a:r>
            <a:r>
              <a:rPr lang="pt-BR" sz="2800" b="0" dirty="0">
                <a:latin typeface="Arial" pitchFamily="34" charset="0"/>
                <a:cs typeface="Arial" pitchFamily="34" charset="0"/>
              </a:rPr>
              <a:t>que celebra contrato com empresa de prestação de serviços determinados e específicos. </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Conceito de contratante</a:t>
            </a:r>
            <a:endParaRPr lang="pt-BR" dirty="0">
              <a:latin typeface="Arial" pitchFamily="34" charset="0"/>
              <a:cs typeface="Arial" pitchFamily="34" charset="0"/>
            </a:endParaRPr>
          </a:p>
        </p:txBody>
      </p:sp>
    </p:spTree>
    <p:extLst>
      <p:ext uri="{BB962C8B-B14F-4D97-AF65-F5344CB8AC3E}">
        <p14:creationId xmlns:p14="http://schemas.microsoft.com/office/powerpoint/2010/main" val="11198475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971600" y="365125"/>
            <a:ext cx="8172401" cy="1047750"/>
          </a:xfrm>
        </p:spPr>
        <p:txBody>
          <a:bodyPr>
            <a:normAutofit fontScale="90000"/>
          </a:bodyPr>
          <a:lstStyle/>
          <a:p>
            <a:r>
              <a:rPr lang="pt-BR" dirty="0" smtClean="0">
                <a:latin typeface="Arial" pitchFamily="34" charset="0"/>
                <a:cs typeface="Arial" pitchFamily="34" charset="0"/>
              </a:rPr>
              <a:t>Diferença entre terceirizado x temporário</a:t>
            </a:r>
            <a:endParaRPr lang="pt-BR" dirty="0">
              <a:latin typeface="Arial" pitchFamily="34" charset="0"/>
              <a:cs typeface="Arial" pitchFamily="34" charset="0"/>
            </a:endParaRPr>
          </a:p>
        </p:txBody>
      </p:sp>
      <p:sp>
        <p:nvSpPr>
          <p:cNvPr id="3" name="Espaço Reservado para Conteúdo 2"/>
          <p:cNvSpPr>
            <a:spLocks noGrp="1"/>
          </p:cNvSpPr>
          <p:nvPr>
            <p:ph idx="4294967295"/>
          </p:nvPr>
        </p:nvSpPr>
        <p:spPr>
          <a:xfrm>
            <a:off x="971601" y="1989138"/>
            <a:ext cx="7848871" cy="2690812"/>
          </a:xfrm>
        </p:spPr>
        <p:txBody>
          <a:bodyPr>
            <a:normAutofit/>
          </a:bodyPr>
          <a:lstStyle/>
          <a:p>
            <a:r>
              <a:rPr lang="pt-BR" sz="2800" b="0" dirty="0" smtClean="0">
                <a:latin typeface="Arial" pitchFamily="34" charset="0"/>
                <a:cs typeface="Arial" pitchFamily="34" charset="0"/>
              </a:rPr>
              <a:t>	Basicamente o segundo </a:t>
            </a:r>
            <a:r>
              <a:rPr lang="pt-BR" sz="2800" b="0" dirty="0">
                <a:latin typeface="Arial" pitchFamily="34" charset="0"/>
                <a:cs typeface="Arial" pitchFamily="34" charset="0"/>
              </a:rPr>
              <a:t>realiza um trabalho extra e </a:t>
            </a:r>
            <a:r>
              <a:rPr lang="pt-BR" sz="2800" b="0" dirty="0" smtClean="0">
                <a:latin typeface="Arial" pitchFamily="34" charset="0"/>
                <a:cs typeface="Arial" pitchFamily="34" charset="0"/>
              </a:rPr>
              <a:t>sazonal e o primeiro não tem esta característica obrigatória.</a:t>
            </a:r>
            <a:endParaRPr lang="pt-BR" sz="2800" dirty="0">
              <a:latin typeface="Arial" pitchFamily="34" charset="0"/>
              <a:cs typeface="Arial" pitchFamily="34" charset="0"/>
            </a:endParaRPr>
          </a:p>
        </p:txBody>
      </p:sp>
    </p:spTree>
    <p:extLst>
      <p:ext uri="{BB962C8B-B14F-4D97-AF65-F5344CB8AC3E}">
        <p14:creationId xmlns:p14="http://schemas.microsoft.com/office/powerpoint/2010/main" val="15217566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484313"/>
            <a:ext cx="7532638" cy="4183062"/>
          </a:xfrm>
        </p:spPr>
        <p:txBody>
          <a:bodyPr>
            <a:normAutofit fontScale="92500" lnSpcReduction="10000"/>
          </a:bodyPr>
          <a:lstStyle/>
          <a:p>
            <a:pPr marL="0" indent="0" algn="just"/>
            <a:r>
              <a:rPr lang="pt-BR" sz="3000" b="0" dirty="0" smtClean="0">
                <a:latin typeface="Arial" pitchFamily="34" charset="0"/>
                <a:cs typeface="Arial" pitchFamily="34" charset="0"/>
              </a:rPr>
              <a:t>Até a aprovação da nova norma, não havia </a:t>
            </a:r>
            <a:r>
              <a:rPr lang="pt-BR" sz="3000" b="0" dirty="0">
                <a:latin typeface="Arial" pitchFamily="34" charset="0"/>
                <a:cs typeface="Arial" pitchFamily="34" charset="0"/>
              </a:rPr>
              <a:t>lei específica para terceirização. O tema </a:t>
            </a:r>
            <a:r>
              <a:rPr lang="pt-BR" sz="3000" b="0" dirty="0" smtClean="0">
                <a:latin typeface="Arial" pitchFamily="34" charset="0"/>
                <a:cs typeface="Arial" pitchFamily="34" charset="0"/>
              </a:rPr>
              <a:t>era </a:t>
            </a:r>
            <a:r>
              <a:rPr lang="pt-BR" sz="3000" b="0" dirty="0">
                <a:latin typeface="Arial" pitchFamily="34" charset="0"/>
                <a:cs typeface="Arial" pitchFamily="34" charset="0"/>
              </a:rPr>
              <a:t>regulado com base na súmula 331, de 2003, do Tribunal Superior do Trabalho (TST), que permite a terceirização apenas em atividades secundárias, conhecidas como atividades-meio. </a:t>
            </a:r>
            <a:r>
              <a:rPr lang="pt-BR" sz="3000" b="0" dirty="0" smtClean="0">
                <a:latin typeface="Arial" pitchFamily="34" charset="0"/>
                <a:cs typeface="Arial" pitchFamily="34" charset="0"/>
              </a:rPr>
              <a:t>A nova norma </a:t>
            </a:r>
            <a:r>
              <a:rPr lang="pt-BR" sz="3000" b="0" dirty="0">
                <a:latin typeface="Arial" pitchFamily="34" charset="0"/>
                <a:cs typeface="Arial" pitchFamily="34" charset="0"/>
              </a:rPr>
              <a:t>libera este tipo de contratação também para as atividades-fim, que são aquelas que representam o principal negócio de uma companhia. </a:t>
            </a: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Vigência e aplicabilidade</a:t>
            </a:r>
            <a:endParaRPr lang="pt-BR" dirty="0">
              <a:latin typeface="Arial" pitchFamily="34" charset="0"/>
              <a:cs typeface="Arial" pitchFamily="34" charset="0"/>
            </a:endParaRPr>
          </a:p>
        </p:txBody>
      </p:sp>
    </p:spTree>
    <p:extLst>
      <p:ext uri="{BB962C8B-B14F-4D97-AF65-F5344CB8AC3E}">
        <p14:creationId xmlns:p14="http://schemas.microsoft.com/office/powerpoint/2010/main" val="14781315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3200" b="0" dirty="0">
                <a:latin typeface="Arial" pitchFamily="34" charset="0"/>
                <a:cs typeface="Arial" pitchFamily="34" charset="0"/>
              </a:rPr>
              <a:t>É vedada à contratante a utilização dos trabalhadores em atividades distintas daquelas que foram objeto do contrato com a empresa prestadora de serviços. </a:t>
            </a:r>
            <a:endParaRPr lang="pt-BR" sz="32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Do trabalho específico</a:t>
            </a:r>
            <a:endParaRPr lang="pt-BR" dirty="0">
              <a:latin typeface="Arial" pitchFamily="34" charset="0"/>
              <a:cs typeface="Arial" pitchFamily="34" charset="0"/>
            </a:endParaRPr>
          </a:p>
        </p:txBody>
      </p:sp>
    </p:spTree>
    <p:extLst>
      <p:ext uri="{BB962C8B-B14F-4D97-AF65-F5344CB8AC3E}">
        <p14:creationId xmlns:p14="http://schemas.microsoft.com/office/powerpoint/2010/main" val="37727762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algn="just"/>
            <a:r>
              <a:rPr lang="pt-BR" sz="3200" b="0" dirty="0" smtClean="0">
                <a:latin typeface="Arial" pitchFamily="34" charset="0"/>
                <a:cs typeface="Arial" pitchFamily="34" charset="0"/>
              </a:rPr>
              <a:t>	Os </a:t>
            </a:r>
            <a:r>
              <a:rPr lang="pt-BR" sz="3200" b="0" dirty="0">
                <a:latin typeface="Arial" pitchFamily="34" charset="0"/>
                <a:cs typeface="Arial" pitchFamily="34" charset="0"/>
              </a:rPr>
              <a:t>serviços contratados poderão ser executados nas instalações físicas da empresa contratante ou em outro local, de comum acordo entre as partes. </a:t>
            </a:r>
          </a:p>
          <a:p>
            <a:pPr algn="just"/>
            <a:endParaRPr lang="pt-BR" sz="32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Do local da prestação do serviço</a:t>
            </a:r>
            <a:endParaRPr lang="pt-BR" dirty="0">
              <a:latin typeface="Arial" pitchFamily="34" charset="0"/>
              <a:cs typeface="Arial" pitchFamily="34" charset="0"/>
            </a:endParaRPr>
          </a:p>
        </p:txBody>
      </p:sp>
    </p:spTree>
    <p:extLst>
      <p:ext uri="{BB962C8B-B14F-4D97-AF65-F5344CB8AC3E}">
        <p14:creationId xmlns:p14="http://schemas.microsoft.com/office/powerpoint/2010/main" val="42198761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É responsabilidade da contratante garantir as condições de segurança, higiene e salubridade dos trabalhadores, quando o trabalho for realizado em suas dependências ou local previamente convencionado em contrato.</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Da responsabilidade do contratante</a:t>
            </a:r>
            <a:endParaRPr lang="pt-BR" dirty="0">
              <a:latin typeface="Arial" pitchFamily="34" charset="0"/>
              <a:cs typeface="Arial" pitchFamily="34" charset="0"/>
            </a:endParaRPr>
          </a:p>
        </p:txBody>
      </p:sp>
    </p:spTree>
    <p:extLst>
      <p:ext uri="{BB962C8B-B14F-4D97-AF65-F5344CB8AC3E}">
        <p14:creationId xmlns:p14="http://schemas.microsoft.com/office/powerpoint/2010/main" val="28271903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A </a:t>
            </a:r>
            <a:r>
              <a:rPr lang="pt-BR" sz="2800" b="0" dirty="0">
                <a:latin typeface="Arial" pitchFamily="34" charset="0"/>
                <a:cs typeface="Arial" pitchFamily="34" charset="0"/>
              </a:rPr>
              <a:t>contratante poderá estender ao trabalhador da empresa de prestação de serviços o mesmo atendimento médico, ambulatorial e de refeição destinado aos seus empregados, existente nas dependências da contratante, ou local por ela designado. </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Da possibilidade de extensão de benefícios</a:t>
            </a:r>
            <a:endParaRPr lang="pt-BR" dirty="0">
              <a:latin typeface="Arial" pitchFamily="34" charset="0"/>
              <a:cs typeface="Arial" pitchFamily="34" charset="0"/>
            </a:endParaRPr>
          </a:p>
        </p:txBody>
      </p:sp>
    </p:spTree>
    <p:extLst>
      <p:ext uri="{BB962C8B-B14F-4D97-AF65-F5344CB8AC3E}">
        <p14:creationId xmlns:p14="http://schemas.microsoft.com/office/powerpoint/2010/main" val="10224180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2420888"/>
            <a:ext cx="7532638" cy="4183062"/>
          </a:xfrm>
        </p:spPr>
        <p:txBody>
          <a:bodyPr>
            <a:normAutofit/>
          </a:bodyPr>
          <a:lstStyle/>
          <a:p>
            <a:pPr marL="0" indent="0" algn="just"/>
            <a:r>
              <a:rPr lang="pt-BR" sz="2800" b="0" dirty="0" smtClean="0">
                <a:latin typeface="Arial" pitchFamily="34" charset="0"/>
                <a:cs typeface="Arial" pitchFamily="34" charset="0"/>
              </a:rPr>
              <a:t>Desde 31/03/2017</a:t>
            </a:r>
            <a:endParaRPr lang="pt-BR" sz="2800" b="0" dirty="0">
              <a:latin typeface="Arial" pitchFamily="34" charset="0"/>
              <a:cs typeface="Arial" pitchFamily="34" charset="0"/>
            </a:endParaRP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Vigência e aplicabilidade</a:t>
            </a:r>
            <a:endParaRPr lang="pt-BR" dirty="0">
              <a:latin typeface="Arial" pitchFamily="34" charset="0"/>
              <a:cs typeface="Arial" pitchFamily="34" charset="0"/>
            </a:endParaRPr>
          </a:p>
        </p:txBody>
      </p:sp>
    </p:spTree>
    <p:extLst>
      <p:ext uri="{BB962C8B-B14F-4D97-AF65-F5344CB8AC3E}">
        <p14:creationId xmlns:p14="http://schemas.microsoft.com/office/powerpoint/2010/main" val="11363839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A </a:t>
            </a:r>
            <a:r>
              <a:rPr lang="pt-BR" sz="2800" b="0" dirty="0">
                <a:latin typeface="Arial" pitchFamily="34" charset="0"/>
                <a:cs typeface="Arial" pitchFamily="34" charset="0"/>
              </a:rPr>
              <a:t>empresa contratante é subsidiariamente responsável pelas obrigações trabalhistas referentes ao período em que ocorrer a prestação de serviços, e o recolhimento das contribuições previdenciárias observará o disposto no </a:t>
            </a:r>
            <a:r>
              <a:rPr lang="pt-BR" sz="2800" b="0" u="sng" dirty="0">
                <a:latin typeface="Arial" pitchFamily="34" charset="0"/>
                <a:cs typeface="Arial" pitchFamily="34" charset="0"/>
                <a:hlinkClick r:id="rId2"/>
              </a:rPr>
              <a:t>art. 31 da Lei n</a:t>
            </a:r>
            <a:r>
              <a:rPr lang="pt-BR" sz="2800" b="0" u="sng" baseline="30000" dirty="0">
                <a:latin typeface="Arial" pitchFamily="34" charset="0"/>
                <a:cs typeface="Arial" pitchFamily="34" charset="0"/>
                <a:hlinkClick r:id="rId2"/>
              </a:rPr>
              <a:t>o</a:t>
            </a:r>
            <a:r>
              <a:rPr lang="pt-BR" sz="2800" b="0" u="sng" dirty="0">
                <a:latin typeface="Arial" pitchFamily="34" charset="0"/>
                <a:cs typeface="Arial" pitchFamily="34" charset="0"/>
                <a:hlinkClick r:id="rId2"/>
              </a:rPr>
              <a:t> 8.212, de 24 de julho de 1991</a:t>
            </a:r>
            <a:r>
              <a:rPr lang="pt-BR" sz="2800" b="0" dirty="0">
                <a:latin typeface="Arial" pitchFamily="34" charset="0"/>
                <a:cs typeface="Arial" pitchFamily="34" charset="0"/>
              </a:rPr>
              <a:t>.</a:t>
            </a:r>
            <a:endParaRPr lang="pt-BR"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Da obrigação subsidiária</a:t>
            </a:r>
            <a:endParaRPr lang="pt-BR" dirty="0">
              <a:latin typeface="Arial" pitchFamily="34" charset="0"/>
              <a:cs typeface="Arial" pitchFamily="34" charset="0"/>
            </a:endParaRPr>
          </a:p>
        </p:txBody>
      </p:sp>
    </p:spTree>
    <p:extLst>
      <p:ext uri="{BB962C8B-B14F-4D97-AF65-F5344CB8AC3E}">
        <p14:creationId xmlns:p14="http://schemas.microsoft.com/office/powerpoint/2010/main" val="29580638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r>
              <a:rPr lang="pt-BR" sz="2800" b="0" dirty="0">
                <a:latin typeface="Arial" pitchFamily="34" charset="0"/>
                <a:cs typeface="Arial" pitchFamily="34" charset="0"/>
              </a:rPr>
              <a:t>O contrato de prestação de serviços conterá: </a:t>
            </a:r>
          </a:p>
          <a:p>
            <a:r>
              <a:rPr lang="pt-BR" sz="2800" b="0" dirty="0">
                <a:latin typeface="Arial" pitchFamily="34" charset="0"/>
                <a:cs typeface="Arial" pitchFamily="34" charset="0"/>
              </a:rPr>
              <a:t>I - qualificação das partes; </a:t>
            </a:r>
          </a:p>
          <a:p>
            <a:r>
              <a:rPr lang="pt-BR" sz="2800" b="0" dirty="0">
                <a:latin typeface="Arial" pitchFamily="34" charset="0"/>
                <a:cs typeface="Arial" pitchFamily="34" charset="0"/>
              </a:rPr>
              <a:t>II - especificação do serviço a ser prestado; </a:t>
            </a:r>
          </a:p>
          <a:p>
            <a:r>
              <a:rPr lang="pt-BR" sz="2800" b="0" dirty="0">
                <a:latin typeface="Arial" pitchFamily="34" charset="0"/>
                <a:cs typeface="Arial" pitchFamily="34" charset="0"/>
              </a:rPr>
              <a:t>III - prazo para realização do serviço, quando for o caso;</a:t>
            </a:r>
          </a:p>
          <a:p>
            <a:r>
              <a:rPr lang="pt-BR" sz="2800" b="0" dirty="0">
                <a:latin typeface="Arial" pitchFamily="34" charset="0"/>
                <a:cs typeface="Arial" pitchFamily="34" charset="0"/>
              </a:rPr>
              <a:t>IV - valor</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Do contrato de prestação de serviço</a:t>
            </a:r>
            <a:endParaRPr lang="pt-BR" dirty="0">
              <a:latin typeface="Arial" pitchFamily="34" charset="0"/>
              <a:cs typeface="Arial" pitchFamily="34" charset="0"/>
            </a:endParaRPr>
          </a:p>
        </p:txBody>
      </p:sp>
    </p:spTree>
    <p:extLst>
      <p:ext uri="{BB962C8B-B14F-4D97-AF65-F5344CB8AC3E}">
        <p14:creationId xmlns:p14="http://schemas.microsoft.com/office/powerpoint/2010/main" val="39563417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O </a:t>
            </a:r>
            <a:r>
              <a:rPr lang="pt-BR" sz="2800" b="0" dirty="0">
                <a:latin typeface="Arial" pitchFamily="34" charset="0"/>
                <a:cs typeface="Arial" pitchFamily="34" charset="0"/>
              </a:rPr>
              <a:t>disposto </a:t>
            </a:r>
            <a:r>
              <a:rPr lang="pt-BR" sz="2800" b="0" dirty="0" smtClean="0">
                <a:latin typeface="Arial" pitchFamily="34" charset="0"/>
                <a:cs typeface="Arial" pitchFamily="34" charset="0"/>
              </a:rPr>
              <a:t>na nova norma </a:t>
            </a:r>
            <a:r>
              <a:rPr lang="pt-BR" sz="2800" b="0" dirty="0">
                <a:latin typeface="Arial" pitchFamily="34" charset="0"/>
                <a:cs typeface="Arial" pitchFamily="34" charset="0"/>
              </a:rPr>
              <a:t>não se aplica às empresas de vigilância e transporte de valores, permanecendo as respectivas relações de trabalho reguladas por legislação </a:t>
            </a:r>
            <a:r>
              <a:rPr lang="pt-BR" sz="2800" b="0" dirty="0" smtClean="0">
                <a:latin typeface="Arial" pitchFamily="34" charset="0"/>
                <a:cs typeface="Arial" pitchFamily="34" charset="0"/>
              </a:rPr>
              <a:t>especial (LEI 7.102/83), </a:t>
            </a:r>
            <a:r>
              <a:rPr lang="pt-BR" sz="2800" b="0" dirty="0">
                <a:latin typeface="Arial" pitchFamily="34" charset="0"/>
                <a:cs typeface="Arial" pitchFamily="34" charset="0"/>
              </a:rPr>
              <a:t>e subsidiariamente pela Consolidação das Leis do Trabalho (CLT)</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Não  aplicabilidade</a:t>
            </a:r>
            <a:endParaRPr lang="pt-BR" dirty="0">
              <a:latin typeface="Arial" pitchFamily="34" charset="0"/>
              <a:cs typeface="Arial" pitchFamily="34" charset="0"/>
            </a:endParaRPr>
          </a:p>
        </p:txBody>
      </p:sp>
    </p:spTree>
    <p:extLst>
      <p:ext uri="{BB962C8B-B14F-4D97-AF65-F5344CB8AC3E}">
        <p14:creationId xmlns:p14="http://schemas.microsoft.com/office/powerpoint/2010/main" val="30508343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752975"/>
          </a:xfrm>
        </p:spPr>
        <p:txBody>
          <a:bodyPr>
            <a:normAutofit/>
          </a:bodyPr>
          <a:lstStyle/>
          <a:p>
            <a:r>
              <a:rPr lang="pt-BR" sz="2800" b="0" dirty="0" smtClean="0">
                <a:latin typeface="Arial" pitchFamily="34" charset="0"/>
                <a:cs typeface="Arial" pitchFamily="34" charset="0"/>
              </a:rPr>
              <a:t>INSS – Contribuição 		</a:t>
            </a:r>
            <a:r>
              <a:rPr lang="pt-BR" sz="2800" b="0" dirty="0" smtClean="0">
                <a:latin typeface="Arial" pitchFamily="34" charset="0"/>
                <a:cs typeface="Arial" pitchFamily="34" charset="0"/>
              </a:rPr>
              <a:t>20</a:t>
            </a:r>
            <a:r>
              <a:rPr lang="pt-BR" sz="2800" b="0" dirty="0" smtClean="0">
                <a:latin typeface="Arial" pitchFamily="34" charset="0"/>
                <a:cs typeface="Arial" pitchFamily="34" charset="0"/>
              </a:rPr>
              <a:t>%</a:t>
            </a:r>
          </a:p>
          <a:p>
            <a:r>
              <a:rPr lang="pt-BR" sz="2800" b="0" dirty="0" smtClean="0">
                <a:latin typeface="Arial" pitchFamily="34" charset="0"/>
                <a:cs typeface="Arial" pitchFamily="34" charset="0"/>
              </a:rPr>
              <a:t>FGTS					8%</a:t>
            </a:r>
          </a:p>
          <a:p>
            <a:r>
              <a:rPr lang="pt-BR" sz="2800" b="0" dirty="0" smtClean="0">
                <a:latin typeface="Arial" pitchFamily="34" charset="0"/>
                <a:cs typeface="Arial" pitchFamily="34" charset="0"/>
              </a:rPr>
              <a:t>RAT					</a:t>
            </a:r>
            <a:r>
              <a:rPr lang="pt-BR" sz="2800" b="0" dirty="0" smtClean="0">
                <a:latin typeface="Arial" pitchFamily="34" charset="0"/>
                <a:cs typeface="Arial" pitchFamily="34" charset="0"/>
              </a:rPr>
              <a:t>2</a:t>
            </a:r>
            <a:r>
              <a:rPr lang="pt-BR" sz="2800" b="0" dirty="0" smtClean="0">
                <a:latin typeface="Arial" pitchFamily="34" charset="0"/>
                <a:cs typeface="Arial" pitchFamily="34" charset="0"/>
              </a:rPr>
              <a:t>%</a:t>
            </a:r>
          </a:p>
          <a:p>
            <a:r>
              <a:rPr lang="pt-BR" sz="2800" b="0" dirty="0" smtClean="0">
                <a:latin typeface="Arial" pitchFamily="34" charset="0"/>
                <a:cs typeface="Arial" pitchFamily="34" charset="0"/>
              </a:rPr>
              <a:t>Salário Educação			2,5%</a:t>
            </a:r>
          </a:p>
          <a:p>
            <a:r>
              <a:rPr lang="pt-BR" sz="2800" b="0" dirty="0" smtClean="0">
                <a:latin typeface="Arial" pitchFamily="34" charset="0"/>
                <a:cs typeface="Arial" pitchFamily="34" charset="0"/>
              </a:rPr>
              <a:t>Sistema S				</a:t>
            </a:r>
            <a:r>
              <a:rPr lang="pt-BR" sz="2800" b="0" dirty="0" smtClean="0">
                <a:latin typeface="Arial" pitchFamily="34" charset="0"/>
                <a:cs typeface="Arial" pitchFamily="34" charset="0"/>
              </a:rPr>
              <a:t>1,8</a:t>
            </a:r>
            <a:r>
              <a:rPr lang="pt-BR" sz="2800" b="0" dirty="0" smtClean="0">
                <a:latin typeface="Arial" pitchFamily="34" charset="0"/>
                <a:cs typeface="Arial" pitchFamily="34" charset="0"/>
              </a:rPr>
              <a:t>%</a:t>
            </a: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Da possibilidade de planejamento frente a nova regra</a:t>
            </a:r>
            <a:endParaRPr lang="pt-BR" dirty="0">
              <a:latin typeface="Arial" pitchFamily="34" charset="0"/>
              <a:cs typeface="Arial" pitchFamily="34" charset="0"/>
            </a:endParaRPr>
          </a:p>
        </p:txBody>
      </p:sp>
    </p:spTree>
    <p:extLst>
      <p:ext uri="{BB962C8B-B14F-4D97-AF65-F5344CB8AC3E}">
        <p14:creationId xmlns:p14="http://schemas.microsoft.com/office/powerpoint/2010/main" val="10763986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2492896"/>
            <a:ext cx="7532638" cy="1872208"/>
          </a:xfrm>
        </p:spPr>
        <p:txBody>
          <a:bodyPr>
            <a:normAutofit/>
          </a:bodyPr>
          <a:lstStyle/>
          <a:p>
            <a:pPr marL="0" indent="0" algn="just"/>
            <a:r>
              <a:rPr lang="pt-BR" sz="2800" b="0" dirty="0" smtClean="0">
                <a:latin typeface="Arial" pitchFamily="34" charset="0"/>
                <a:cs typeface="Arial" pitchFamily="34" charset="0"/>
              </a:rPr>
              <a:t>Despesa Dedutível</a:t>
            </a: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Folha de pagamento – lucro real</a:t>
            </a:r>
            <a:endParaRPr lang="pt-BR" dirty="0">
              <a:latin typeface="Arial" pitchFamily="34" charset="0"/>
              <a:cs typeface="Arial" pitchFamily="34" charset="0"/>
            </a:endParaRPr>
          </a:p>
        </p:txBody>
      </p:sp>
    </p:spTree>
    <p:extLst>
      <p:ext uri="{BB962C8B-B14F-4D97-AF65-F5344CB8AC3E}">
        <p14:creationId xmlns:p14="http://schemas.microsoft.com/office/powerpoint/2010/main" val="10420452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u="sng" dirty="0">
                <a:latin typeface="Arial" pitchFamily="34" charset="0"/>
                <a:cs typeface="Arial" pitchFamily="34" charset="0"/>
                <a:hlinkClick r:id="rId2"/>
              </a:rPr>
              <a:t>“Art. 1º</a:t>
            </a:r>
            <a:r>
              <a:rPr lang="pt-BR" sz="2800" b="0" dirty="0">
                <a:latin typeface="Arial" pitchFamily="34" charset="0"/>
                <a:cs typeface="Arial" pitchFamily="34" charset="0"/>
              </a:rPr>
              <a:t>  As relações de trabalho na empresa de trabalho temporário, na empresa de prestação de serviços e nas respectivas tomadoras de serviço e contratante regem-se por esta Lei.”</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Vigência e aplicabilidade</a:t>
            </a:r>
            <a:endParaRPr lang="pt-BR" dirty="0">
              <a:latin typeface="Arial" pitchFamily="34" charset="0"/>
              <a:cs typeface="Arial" pitchFamily="34" charset="0"/>
            </a:endParaRPr>
          </a:p>
        </p:txBody>
      </p:sp>
    </p:spTree>
    <p:extLst>
      <p:ext uri="{BB962C8B-B14F-4D97-AF65-F5344CB8AC3E}">
        <p14:creationId xmlns:p14="http://schemas.microsoft.com/office/powerpoint/2010/main" val="23081640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u="sng" dirty="0" smtClean="0">
                <a:latin typeface="Arial" pitchFamily="34" charset="0"/>
                <a:cs typeface="Arial" pitchFamily="34" charset="0"/>
              </a:rPr>
              <a:t>Dedução de IR e </a:t>
            </a:r>
            <a:r>
              <a:rPr lang="pt-BR" sz="2800" b="0" u="sng" dirty="0" smtClean="0">
                <a:latin typeface="Arial" pitchFamily="34" charset="0"/>
                <a:cs typeface="Arial" pitchFamily="34" charset="0"/>
              </a:rPr>
              <a:t>CSLL</a:t>
            </a:r>
          </a:p>
          <a:p>
            <a:pPr marL="0" indent="0" algn="just">
              <a:buNone/>
            </a:pPr>
            <a:endParaRPr lang="pt-BR" sz="2800" b="0" u="sng" dirty="0" smtClean="0">
              <a:latin typeface="Arial" pitchFamily="34" charset="0"/>
              <a:cs typeface="Arial" pitchFamily="34" charset="0"/>
            </a:endParaRPr>
          </a:p>
          <a:p>
            <a:pPr marL="0" indent="0" algn="just"/>
            <a:r>
              <a:rPr lang="pt-BR" sz="2800" b="0" u="sng" dirty="0" smtClean="0">
                <a:latin typeface="Arial" pitchFamily="34" charset="0"/>
                <a:cs typeface="Arial" pitchFamily="34" charset="0"/>
              </a:rPr>
              <a:t>Crédito de PIS </a:t>
            </a:r>
            <a:r>
              <a:rPr lang="pt-BR" sz="2800" b="0" u="sng" dirty="0" err="1" smtClean="0">
                <a:latin typeface="Arial" pitchFamily="34" charset="0"/>
                <a:cs typeface="Arial" pitchFamily="34" charset="0"/>
              </a:rPr>
              <a:t>Cofins</a:t>
            </a:r>
            <a:endParaRPr lang="pt-BR" sz="2800" b="0" dirty="0">
              <a:latin typeface="Arial" pitchFamily="34" charset="0"/>
              <a:cs typeface="Arial" pitchFamily="34" charset="0"/>
            </a:endParaRP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Em caso de terceirização</a:t>
            </a:r>
            <a:endParaRPr lang="pt-BR" dirty="0">
              <a:latin typeface="Arial" pitchFamily="34" charset="0"/>
              <a:cs typeface="Arial" pitchFamily="34" charset="0"/>
            </a:endParaRPr>
          </a:p>
        </p:txBody>
      </p:sp>
    </p:spTree>
    <p:extLst>
      <p:ext uri="{BB962C8B-B14F-4D97-AF65-F5344CB8AC3E}">
        <p14:creationId xmlns:p14="http://schemas.microsoft.com/office/powerpoint/2010/main" val="34789937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Rescisão Custo Alto</a:t>
            </a:r>
          </a:p>
          <a:p>
            <a:pPr marL="0" indent="0" algn="just"/>
            <a:endParaRPr lang="pt-BR" sz="2800" b="0" dirty="0">
              <a:latin typeface="Arial" pitchFamily="34" charset="0"/>
              <a:cs typeface="Arial" pitchFamily="34" charset="0"/>
            </a:endParaRPr>
          </a:p>
          <a:p>
            <a:pPr marL="0" indent="0" algn="just"/>
            <a:r>
              <a:rPr lang="pt-BR" sz="2800" b="0" dirty="0" smtClean="0">
                <a:latin typeface="Arial" pitchFamily="34" charset="0"/>
                <a:cs typeface="Arial" pitchFamily="34" charset="0"/>
              </a:rPr>
              <a:t>Transferência depende do cumprimento dos requisitos legais</a:t>
            </a:r>
            <a:endParaRPr lang="pt-BR" sz="2800" b="0" dirty="0">
              <a:latin typeface="Arial" pitchFamily="34" charset="0"/>
              <a:cs typeface="Arial" pitchFamily="34" charset="0"/>
            </a:endParaRP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Rescisão x transferência</a:t>
            </a:r>
            <a:endParaRPr lang="pt-BR" dirty="0">
              <a:latin typeface="Arial" pitchFamily="34" charset="0"/>
              <a:cs typeface="Arial" pitchFamily="34" charset="0"/>
            </a:endParaRPr>
          </a:p>
        </p:txBody>
      </p:sp>
    </p:spTree>
    <p:extLst>
      <p:ext uri="{BB962C8B-B14F-4D97-AF65-F5344CB8AC3E}">
        <p14:creationId xmlns:p14="http://schemas.microsoft.com/office/powerpoint/2010/main" val="12332863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algn="just"/>
            <a:r>
              <a:rPr lang="pt-BR" sz="2800" b="0" dirty="0" smtClean="0"/>
              <a:t>Grupo </a:t>
            </a:r>
            <a:r>
              <a:rPr lang="pt-BR" sz="2800" b="0" dirty="0"/>
              <a:t>econômico </a:t>
            </a:r>
            <a:r>
              <a:rPr lang="pt-BR" sz="2800" b="0" dirty="0" smtClean="0"/>
              <a:t>é sempre </a:t>
            </a:r>
            <a:r>
              <a:rPr lang="pt-BR" sz="2800" b="0" dirty="0"/>
              <a:t>que uma ou mais empresas, embora cada uma delas tenha personalidade jurídica própria, estiverem sob a direção, controle ou administração de outra, constituindo grupo industrial, comercial ou de qualquer outra atividade (art. 2º, parágrafo 2º da CLT).</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Conceito de grupo econômico trabalhista </a:t>
            </a:r>
            <a:endParaRPr lang="pt-BR" dirty="0">
              <a:latin typeface="Arial" pitchFamily="34" charset="0"/>
              <a:cs typeface="Arial" pitchFamily="34" charset="0"/>
            </a:endParaRPr>
          </a:p>
        </p:txBody>
      </p:sp>
    </p:spTree>
    <p:extLst>
      <p:ext uri="{BB962C8B-B14F-4D97-AF65-F5344CB8AC3E}">
        <p14:creationId xmlns:p14="http://schemas.microsoft.com/office/powerpoint/2010/main" val="26982851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2564904"/>
            <a:ext cx="7532638" cy="2304975"/>
          </a:xfrm>
        </p:spPr>
        <p:txBody>
          <a:bodyPr>
            <a:normAutofit/>
          </a:bodyPr>
          <a:lstStyle/>
          <a:p>
            <a:pPr marL="0" indent="0" algn="just"/>
            <a:r>
              <a:rPr lang="pt-BR" sz="2800" b="0" dirty="0" smtClean="0">
                <a:latin typeface="Arial" pitchFamily="34" charset="0"/>
                <a:cs typeface="Arial" pitchFamily="34" charset="0"/>
              </a:rPr>
              <a:t>É uma possibilidade e não </a:t>
            </a:r>
            <a:r>
              <a:rPr lang="pt-BR" sz="2800" b="0" dirty="0" err="1" smtClean="0">
                <a:latin typeface="Arial" pitchFamily="34" charset="0"/>
                <a:cs typeface="Arial" pitchFamily="34" charset="0"/>
              </a:rPr>
              <a:t>obrigaçao</a:t>
            </a:r>
            <a:r>
              <a:rPr lang="pt-BR" sz="2800" b="0" dirty="0" smtClean="0">
                <a:latin typeface="Arial" pitchFamily="34" charset="0"/>
                <a:cs typeface="Arial" pitchFamily="34" charset="0"/>
              </a:rPr>
              <a:t>.</a:t>
            </a: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Previsão de </a:t>
            </a:r>
            <a:r>
              <a:rPr lang="pt-BR" dirty="0" err="1" smtClean="0">
                <a:latin typeface="Arial" pitchFamily="34" charset="0"/>
                <a:cs typeface="Arial" pitchFamily="34" charset="0"/>
              </a:rPr>
              <a:t>trasnferência</a:t>
            </a:r>
            <a:endParaRPr lang="pt-BR" dirty="0">
              <a:latin typeface="Arial" pitchFamily="34" charset="0"/>
              <a:cs typeface="Arial" pitchFamily="34" charset="0"/>
            </a:endParaRPr>
          </a:p>
        </p:txBody>
      </p:sp>
    </p:spTree>
    <p:extLst>
      <p:ext uri="{BB962C8B-B14F-4D97-AF65-F5344CB8AC3E}">
        <p14:creationId xmlns:p14="http://schemas.microsoft.com/office/powerpoint/2010/main" val="15182238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196752"/>
            <a:ext cx="7532638" cy="4969098"/>
          </a:xfrm>
        </p:spPr>
        <p:txBody>
          <a:bodyPr>
            <a:normAutofit fontScale="70000" lnSpcReduction="20000"/>
          </a:bodyPr>
          <a:lstStyle/>
          <a:p>
            <a:r>
              <a:rPr lang="pt-BR" sz="2800" u="sng" dirty="0">
                <a:latin typeface="Arial" pitchFamily="34" charset="0"/>
                <a:cs typeface="Arial" pitchFamily="34" charset="0"/>
                <a:hlinkClick r:id="rId2"/>
              </a:rPr>
              <a:t>TST - RECURSO DE REVISTA RR 3911298819975015555 391129-88.1997.5.01.5555 (TST)</a:t>
            </a:r>
            <a:endParaRPr lang="pt-BR" sz="2800" dirty="0">
              <a:latin typeface="Arial" pitchFamily="34" charset="0"/>
              <a:cs typeface="Arial" pitchFamily="34" charset="0"/>
            </a:endParaRPr>
          </a:p>
          <a:p>
            <a:r>
              <a:rPr lang="pt-BR" sz="2800" dirty="0">
                <a:latin typeface="Arial" pitchFamily="34" charset="0"/>
                <a:cs typeface="Arial" pitchFamily="34" charset="0"/>
              </a:rPr>
              <a:t>Data de publicação: 28/10/2004</a:t>
            </a:r>
          </a:p>
          <a:p>
            <a:r>
              <a:rPr lang="pt-BR" sz="2800" dirty="0">
                <a:latin typeface="Arial" pitchFamily="34" charset="0"/>
                <a:cs typeface="Arial" pitchFamily="34" charset="0"/>
              </a:rPr>
              <a:t>Ementa: TRANSFERÊNCIA</a:t>
            </a:r>
            <a:r>
              <a:rPr lang="pt-BR" sz="2800" b="0" dirty="0">
                <a:latin typeface="Arial" pitchFamily="34" charset="0"/>
                <a:cs typeface="Arial" pitchFamily="34" charset="0"/>
              </a:rPr>
              <a:t> DE </a:t>
            </a:r>
            <a:r>
              <a:rPr lang="pt-BR" sz="2800" dirty="0">
                <a:latin typeface="Arial" pitchFamily="34" charset="0"/>
                <a:cs typeface="Arial" pitchFamily="34" charset="0"/>
              </a:rPr>
              <a:t>EMPREGADO</a:t>
            </a:r>
            <a:r>
              <a:rPr lang="pt-BR" sz="2800" b="0" dirty="0">
                <a:latin typeface="Arial" pitchFamily="34" charset="0"/>
                <a:cs typeface="Arial" pitchFamily="34" charset="0"/>
              </a:rPr>
              <a:t> ENTRE </a:t>
            </a:r>
            <a:r>
              <a:rPr lang="pt-BR" sz="2800" dirty="0">
                <a:latin typeface="Arial" pitchFamily="34" charset="0"/>
                <a:cs typeface="Arial" pitchFamily="34" charset="0"/>
              </a:rPr>
              <a:t>EMPRESAS</a:t>
            </a:r>
            <a:r>
              <a:rPr lang="pt-BR" sz="2800" b="0" dirty="0">
                <a:latin typeface="Arial" pitchFamily="34" charset="0"/>
                <a:cs typeface="Arial" pitchFamily="34" charset="0"/>
              </a:rPr>
              <a:t> DO MESMO </a:t>
            </a:r>
            <a:r>
              <a:rPr lang="pt-BR" sz="2800" dirty="0">
                <a:latin typeface="Arial" pitchFamily="34" charset="0"/>
                <a:cs typeface="Arial" pitchFamily="34" charset="0"/>
              </a:rPr>
              <a:t>GRUPO</a:t>
            </a:r>
            <a:r>
              <a:rPr lang="pt-BR" sz="2800" b="0" dirty="0">
                <a:latin typeface="Arial" pitchFamily="34" charset="0"/>
                <a:cs typeface="Arial" pitchFamily="34" charset="0"/>
              </a:rPr>
              <a:t> </a:t>
            </a:r>
            <a:r>
              <a:rPr lang="pt-BR" sz="2800" dirty="0">
                <a:latin typeface="Arial" pitchFamily="34" charset="0"/>
                <a:cs typeface="Arial" pitchFamily="34" charset="0"/>
              </a:rPr>
              <a:t>ECONÔMICO</a:t>
            </a:r>
            <a:r>
              <a:rPr lang="pt-BR" sz="2800" b="0" dirty="0">
                <a:latin typeface="Arial" pitchFamily="34" charset="0"/>
                <a:cs typeface="Arial" pitchFamily="34" charset="0"/>
              </a:rPr>
              <a:t> A mudança de empregador, em razão de </a:t>
            </a:r>
            <a:r>
              <a:rPr lang="pt-BR" sz="2800" dirty="0">
                <a:latin typeface="Arial" pitchFamily="34" charset="0"/>
                <a:cs typeface="Arial" pitchFamily="34" charset="0"/>
              </a:rPr>
              <a:t>transferência</a:t>
            </a:r>
            <a:r>
              <a:rPr lang="pt-BR" sz="2800" b="0" dirty="0">
                <a:latin typeface="Arial" pitchFamily="34" charset="0"/>
                <a:cs typeface="Arial" pitchFamily="34" charset="0"/>
              </a:rPr>
              <a:t> aceita de forma tácita pelo </a:t>
            </a:r>
            <a:r>
              <a:rPr lang="pt-BR" sz="2800" dirty="0">
                <a:latin typeface="Arial" pitchFamily="34" charset="0"/>
                <a:cs typeface="Arial" pitchFamily="34" charset="0"/>
              </a:rPr>
              <a:t>empregado</a:t>
            </a:r>
            <a:r>
              <a:rPr lang="pt-BR" sz="2800" b="0" dirty="0">
                <a:latin typeface="Arial" pitchFamily="34" charset="0"/>
                <a:cs typeface="Arial" pitchFamily="34" charset="0"/>
              </a:rPr>
              <a:t> para </a:t>
            </a:r>
            <a:r>
              <a:rPr lang="pt-BR" sz="2800" dirty="0">
                <a:latin typeface="Arial" pitchFamily="34" charset="0"/>
                <a:cs typeface="Arial" pitchFamily="34" charset="0"/>
              </a:rPr>
              <a:t>empresa</a:t>
            </a:r>
            <a:r>
              <a:rPr lang="pt-BR" sz="2800" b="0" dirty="0">
                <a:latin typeface="Arial" pitchFamily="34" charset="0"/>
                <a:cs typeface="Arial" pitchFamily="34" charset="0"/>
              </a:rPr>
              <a:t> do mesmo </a:t>
            </a:r>
            <a:r>
              <a:rPr lang="pt-BR" sz="2800" dirty="0">
                <a:latin typeface="Arial" pitchFamily="34" charset="0"/>
                <a:cs typeface="Arial" pitchFamily="34" charset="0"/>
              </a:rPr>
              <a:t>grupo</a:t>
            </a:r>
            <a:r>
              <a:rPr lang="pt-BR" sz="2800" b="0" dirty="0">
                <a:latin typeface="Arial" pitchFamily="34" charset="0"/>
                <a:cs typeface="Arial" pitchFamily="34" charset="0"/>
              </a:rPr>
              <a:t> </a:t>
            </a:r>
            <a:r>
              <a:rPr lang="pt-BR" sz="2800" dirty="0">
                <a:latin typeface="Arial" pitchFamily="34" charset="0"/>
                <a:cs typeface="Arial" pitchFamily="34" charset="0"/>
              </a:rPr>
              <a:t>econômico</a:t>
            </a:r>
            <a:r>
              <a:rPr lang="pt-BR" sz="2800" b="0" dirty="0">
                <a:latin typeface="Arial" pitchFamily="34" charset="0"/>
                <a:cs typeface="Arial" pitchFamily="34" charset="0"/>
              </a:rPr>
              <a:t>, não acarreta, necessariamente, a rescisão do primeiro contrato de trabalho. Trata-se de alteração compreendida no poder diretivo do empregador, cuja ilicitude, a teor do art. 468 da CLT , dependeria da prova do prejuízo e da ausência de consentimento, ainda que </a:t>
            </a:r>
            <a:r>
              <a:rPr lang="pt-BR" sz="2800" b="0" dirty="0" err="1">
                <a:latin typeface="Arial" pitchFamily="34" charset="0"/>
                <a:cs typeface="Arial" pitchFamily="34" charset="0"/>
              </a:rPr>
              <a:t>tácito.Assim</a:t>
            </a:r>
            <a:r>
              <a:rPr lang="pt-BR" sz="2800" b="0" dirty="0">
                <a:latin typeface="Arial" pitchFamily="34" charset="0"/>
                <a:cs typeface="Arial" pitchFamily="34" charset="0"/>
              </a:rPr>
              <a:t>, mantidas as mesmas condições de trabalho e contados os direitos trabalhistas da data de início do primeiro contrato, não se divisa ilicitude na </a:t>
            </a:r>
            <a:r>
              <a:rPr lang="pt-BR" sz="2800" dirty="0">
                <a:latin typeface="Arial" pitchFamily="34" charset="0"/>
                <a:cs typeface="Arial" pitchFamily="34" charset="0"/>
              </a:rPr>
              <a:t>transferência</a:t>
            </a:r>
            <a:r>
              <a:rPr lang="pt-BR" sz="2800" b="0" dirty="0">
                <a:latin typeface="Arial" pitchFamily="34" charset="0"/>
                <a:cs typeface="Arial" pitchFamily="34" charset="0"/>
              </a:rPr>
              <a:t>, necessária à caracterização da rescisão </a:t>
            </a:r>
            <a:r>
              <a:rPr lang="pt-BR" sz="2800" b="0" dirty="0" err="1">
                <a:latin typeface="Arial" pitchFamily="34" charset="0"/>
                <a:cs typeface="Arial" pitchFamily="34" charset="0"/>
              </a:rPr>
              <a:t>contratual.Recurso</a:t>
            </a:r>
            <a:r>
              <a:rPr lang="pt-BR" sz="2800" b="0" dirty="0">
                <a:latin typeface="Arial" pitchFamily="34" charset="0"/>
                <a:cs typeface="Arial" pitchFamily="34" charset="0"/>
              </a:rPr>
              <a:t> conhecido e provido.</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188913"/>
            <a:ext cx="7381825" cy="863600"/>
          </a:xfrm>
        </p:spPr>
        <p:txBody>
          <a:bodyPr/>
          <a:lstStyle/>
          <a:p>
            <a:r>
              <a:rPr lang="pt-BR" dirty="0">
                <a:latin typeface="Arial" pitchFamily="34" charset="0"/>
                <a:cs typeface="Arial" pitchFamily="34" charset="0"/>
              </a:rPr>
              <a:t>J</a:t>
            </a:r>
            <a:r>
              <a:rPr lang="pt-BR" dirty="0" smtClean="0">
                <a:latin typeface="Arial" pitchFamily="34" charset="0"/>
                <a:cs typeface="Arial" pitchFamily="34" charset="0"/>
              </a:rPr>
              <a:t>urisprudência</a:t>
            </a:r>
            <a:endParaRPr lang="pt-BR" dirty="0">
              <a:latin typeface="Arial" pitchFamily="34" charset="0"/>
              <a:cs typeface="Arial" pitchFamily="34" charset="0"/>
            </a:endParaRPr>
          </a:p>
        </p:txBody>
      </p:sp>
    </p:spTree>
    <p:extLst>
      <p:ext uri="{BB962C8B-B14F-4D97-AF65-F5344CB8AC3E}">
        <p14:creationId xmlns:p14="http://schemas.microsoft.com/office/powerpoint/2010/main" val="10494844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124744"/>
            <a:ext cx="7453263" cy="4896644"/>
          </a:xfrm>
        </p:spPr>
        <p:txBody>
          <a:bodyPr>
            <a:normAutofit fontScale="70000" lnSpcReduction="20000"/>
          </a:bodyPr>
          <a:lstStyle/>
          <a:p>
            <a:r>
              <a:rPr lang="pt-BR" sz="2800" u="sng" dirty="0">
                <a:latin typeface="Arial" pitchFamily="34" charset="0"/>
                <a:cs typeface="Arial" pitchFamily="34" charset="0"/>
                <a:hlinkClick r:id="rId2"/>
              </a:rPr>
              <a:t>TRT-9 - 39792010662904 PR 3979-2010-662-9-0-4 (TRT-9)</a:t>
            </a:r>
            <a:endParaRPr lang="pt-BR" sz="2800" dirty="0">
              <a:latin typeface="Arial" pitchFamily="34" charset="0"/>
              <a:cs typeface="Arial" pitchFamily="34" charset="0"/>
            </a:endParaRPr>
          </a:p>
          <a:p>
            <a:r>
              <a:rPr lang="pt-BR" sz="2800" dirty="0" smtClean="0">
                <a:latin typeface="Arial" pitchFamily="34" charset="0"/>
                <a:cs typeface="Arial" pitchFamily="34" charset="0"/>
              </a:rPr>
              <a:t>Ementa</a:t>
            </a:r>
            <a:r>
              <a:rPr lang="pt-BR" sz="2300" dirty="0">
                <a:latin typeface="Arial" pitchFamily="34" charset="0"/>
                <a:cs typeface="Arial" pitchFamily="34" charset="0"/>
              </a:rPr>
              <a:t>: </a:t>
            </a:r>
            <a:r>
              <a:rPr lang="pt-BR" sz="2300" b="0" dirty="0">
                <a:latin typeface="Arial" pitchFamily="34" charset="0"/>
                <a:cs typeface="Arial" pitchFamily="34" charset="0"/>
              </a:rPr>
              <a:t>TRT-PR-10-02-2012 BANCÁRIO. </a:t>
            </a:r>
            <a:r>
              <a:rPr lang="pt-BR" sz="2300" dirty="0">
                <a:latin typeface="Arial" pitchFamily="34" charset="0"/>
                <a:cs typeface="Arial" pitchFamily="34" charset="0"/>
              </a:rPr>
              <a:t>TRANSFERÊNCIA</a:t>
            </a:r>
            <a:r>
              <a:rPr lang="pt-BR" sz="2300" b="0" dirty="0">
                <a:latin typeface="Arial" pitchFamily="34" charset="0"/>
                <a:cs typeface="Arial" pitchFamily="34" charset="0"/>
              </a:rPr>
              <a:t> DE </a:t>
            </a:r>
            <a:r>
              <a:rPr lang="pt-BR" sz="2300" dirty="0">
                <a:latin typeface="Arial" pitchFamily="34" charset="0"/>
                <a:cs typeface="Arial" pitchFamily="34" charset="0"/>
              </a:rPr>
              <a:t>EMPREGADO</a:t>
            </a:r>
            <a:r>
              <a:rPr lang="pt-BR" sz="2300" b="0" dirty="0">
                <a:latin typeface="Arial" pitchFamily="34" charset="0"/>
                <a:cs typeface="Arial" pitchFamily="34" charset="0"/>
              </a:rPr>
              <a:t> PARA </a:t>
            </a:r>
            <a:r>
              <a:rPr lang="pt-BR" sz="2300" dirty="0">
                <a:latin typeface="Arial" pitchFamily="34" charset="0"/>
                <a:cs typeface="Arial" pitchFamily="34" charset="0"/>
              </a:rPr>
              <a:t>EMPRESA</a:t>
            </a:r>
            <a:r>
              <a:rPr lang="pt-BR" sz="2300" b="0" dirty="0">
                <a:latin typeface="Arial" pitchFamily="34" charset="0"/>
                <a:cs typeface="Arial" pitchFamily="34" charset="0"/>
              </a:rPr>
              <a:t> DO MESMO </a:t>
            </a:r>
            <a:r>
              <a:rPr lang="pt-BR" sz="2300" dirty="0">
                <a:latin typeface="Arial" pitchFamily="34" charset="0"/>
                <a:cs typeface="Arial" pitchFamily="34" charset="0"/>
              </a:rPr>
              <a:t>GRUPO</a:t>
            </a:r>
            <a:r>
              <a:rPr lang="pt-BR" sz="2300" b="0" dirty="0">
                <a:latin typeface="Arial" pitchFamily="34" charset="0"/>
                <a:cs typeface="Arial" pitchFamily="34" charset="0"/>
              </a:rPr>
              <a:t>. CATEGORIA </a:t>
            </a:r>
            <a:r>
              <a:rPr lang="pt-BR" sz="2300" dirty="0">
                <a:latin typeface="Arial" pitchFamily="34" charset="0"/>
                <a:cs typeface="Arial" pitchFamily="34" charset="0"/>
              </a:rPr>
              <a:t>ECONÔMICA</a:t>
            </a:r>
            <a:r>
              <a:rPr lang="pt-BR" sz="2300" b="0" dirty="0">
                <a:latin typeface="Arial" pitchFamily="34" charset="0"/>
                <a:cs typeface="Arial" pitchFamily="34" charset="0"/>
              </a:rPr>
              <a:t> DIVERSA (FINANCEIRA). ENQUADRAMENTO SINDICAL. EQUIPARAÇÃO RESTRITA AOS EFEITOS DO ART. 224 DA CLT (SÚMULA Nº 55 DO C. TST). No Brasil, o fator determinante para o enquadramento sindical do </a:t>
            </a:r>
            <a:r>
              <a:rPr lang="pt-BR" sz="2300" dirty="0">
                <a:latin typeface="Arial" pitchFamily="34" charset="0"/>
                <a:cs typeface="Arial" pitchFamily="34" charset="0"/>
              </a:rPr>
              <a:t>empregado</a:t>
            </a:r>
            <a:r>
              <a:rPr lang="pt-BR" sz="2300" b="0" dirty="0">
                <a:latin typeface="Arial" pitchFamily="34" charset="0"/>
                <a:cs typeface="Arial" pitchFamily="34" charset="0"/>
              </a:rPr>
              <a:t> é, via de regra, a atividade preponderante da </a:t>
            </a:r>
            <a:r>
              <a:rPr lang="pt-BR" sz="2300" dirty="0">
                <a:latin typeface="Arial" pitchFamily="34" charset="0"/>
                <a:cs typeface="Arial" pitchFamily="34" charset="0"/>
              </a:rPr>
              <a:t>empresa</a:t>
            </a:r>
            <a:r>
              <a:rPr lang="pt-BR" sz="2300" b="0" dirty="0">
                <a:latin typeface="Arial" pitchFamily="34" charset="0"/>
                <a:cs typeface="Arial" pitchFamily="34" charset="0"/>
              </a:rPr>
              <a:t>, sendo exceção apenas os casos de categoria profissional diferenciada ( § 3º do art. 511 da CLT ). Tratam-se dos chamados sindicatos verticais, em que os trabalhadores formam uma "categoria profissional", de acordo com "similitude de condições de vida oriunda da profissão ou trabalho em comum, em situação de emprego na mesma atividade </a:t>
            </a:r>
            <a:r>
              <a:rPr lang="pt-BR" sz="2300" dirty="0">
                <a:latin typeface="Arial" pitchFamily="34" charset="0"/>
                <a:cs typeface="Arial" pitchFamily="34" charset="0"/>
              </a:rPr>
              <a:t>econômica</a:t>
            </a:r>
            <a:r>
              <a:rPr lang="pt-BR" sz="2300" b="0" dirty="0">
                <a:latin typeface="Arial" pitchFamily="34" charset="0"/>
                <a:cs typeface="Arial" pitchFamily="34" charset="0"/>
              </a:rPr>
              <a:t> ou em atividades </a:t>
            </a:r>
            <a:r>
              <a:rPr lang="pt-BR" sz="2300" dirty="0">
                <a:latin typeface="Arial" pitchFamily="34" charset="0"/>
                <a:cs typeface="Arial" pitchFamily="34" charset="0"/>
              </a:rPr>
              <a:t>econômicas</a:t>
            </a:r>
            <a:r>
              <a:rPr lang="pt-BR" sz="2300" b="0" dirty="0">
                <a:latin typeface="Arial" pitchFamily="34" charset="0"/>
                <a:cs typeface="Arial" pitchFamily="34" charset="0"/>
              </a:rPr>
              <a:t> similares ou conexas" (art. 511 , § 2º , da CLT ). Portanto, até a data de 28.02.08 a condição de bancário do </a:t>
            </a:r>
            <a:r>
              <a:rPr lang="pt-BR" sz="2300" dirty="0">
                <a:latin typeface="Arial" pitchFamily="34" charset="0"/>
                <a:cs typeface="Arial" pitchFamily="34" charset="0"/>
              </a:rPr>
              <a:t>empregado</a:t>
            </a:r>
            <a:r>
              <a:rPr lang="pt-BR" sz="2300" b="0" dirty="0">
                <a:latin typeface="Arial" pitchFamily="34" charset="0"/>
                <a:cs typeface="Arial" pitchFamily="34" charset="0"/>
              </a:rPr>
              <a:t> decorre, inequivocamente, da qualidade de seu empregador. Qualquer tentativa da defesa de vincular o </a:t>
            </a:r>
            <a:r>
              <a:rPr lang="pt-BR" sz="2300" dirty="0">
                <a:latin typeface="Arial" pitchFamily="34" charset="0"/>
                <a:cs typeface="Arial" pitchFamily="34" charset="0"/>
              </a:rPr>
              <a:t>empregado</a:t>
            </a:r>
            <a:r>
              <a:rPr lang="pt-BR" sz="2300" b="0" dirty="0">
                <a:latin typeface="Arial" pitchFamily="34" charset="0"/>
                <a:cs typeface="Arial" pitchFamily="34" charset="0"/>
              </a:rPr>
              <a:t>, neste período, a outra categoria profissional (por necessária derivação da categoria </a:t>
            </a:r>
            <a:r>
              <a:rPr lang="pt-BR" sz="2300" dirty="0">
                <a:latin typeface="Arial" pitchFamily="34" charset="0"/>
                <a:cs typeface="Arial" pitchFamily="34" charset="0"/>
              </a:rPr>
              <a:t>econômica</a:t>
            </a:r>
            <a:r>
              <a:rPr lang="pt-BR" sz="2300" b="0" dirty="0">
                <a:latin typeface="Arial" pitchFamily="34" charset="0"/>
                <a:cs typeface="Arial" pitchFamily="34" charset="0"/>
              </a:rPr>
              <a:t>) é impertinente. Depois desta data, ante a operada </a:t>
            </a:r>
            <a:r>
              <a:rPr lang="pt-BR" sz="2300" dirty="0">
                <a:latin typeface="Arial" pitchFamily="34" charset="0"/>
                <a:cs typeface="Arial" pitchFamily="34" charset="0"/>
              </a:rPr>
              <a:t>transferência</a:t>
            </a:r>
            <a:r>
              <a:rPr lang="pt-BR" sz="2300" b="0" dirty="0">
                <a:latin typeface="Arial" pitchFamily="34" charset="0"/>
                <a:cs typeface="Arial" pitchFamily="34" charset="0"/>
              </a:rPr>
              <a:t> para </a:t>
            </a:r>
            <a:r>
              <a:rPr lang="pt-BR" sz="2300" dirty="0">
                <a:latin typeface="Arial" pitchFamily="34" charset="0"/>
                <a:cs typeface="Arial" pitchFamily="34" charset="0"/>
              </a:rPr>
              <a:t>empresa</a:t>
            </a:r>
            <a:r>
              <a:rPr lang="pt-BR" sz="2300" b="0" dirty="0">
                <a:latin typeface="Arial" pitchFamily="34" charset="0"/>
                <a:cs typeface="Arial" pitchFamily="34" charset="0"/>
              </a:rPr>
              <a:t> do mesmo </a:t>
            </a:r>
            <a:r>
              <a:rPr lang="pt-BR" sz="2300" dirty="0">
                <a:latin typeface="Arial" pitchFamily="34" charset="0"/>
                <a:cs typeface="Arial" pitchFamily="34" charset="0"/>
              </a:rPr>
              <a:t>grupo</a:t>
            </a:r>
            <a:r>
              <a:rPr lang="pt-BR" sz="2300" b="0" dirty="0">
                <a:latin typeface="Arial" pitchFamily="34" charset="0"/>
                <a:cs typeface="Arial" pitchFamily="34" charset="0"/>
              </a:rPr>
              <a:t> </a:t>
            </a:r>
            <a:r>
              <a:rPr lang="pt-BR" sz="2300" dirty="0">
                <a:latin typeface="Arial" pitchFamily="34" charset="0"/>
                <a:cs typeface="Arial" pitchFamily="34" charset="0"/>
              </a:rPr>
              <a:t>econômico</a:t>
            </a:r>
            <a:r>
              <a:rPr lang="pt-BR" sz="2300" b="0" dirty="0">
                <a:latin typeface="Arial" pitchFamily="34" charset="0"/>
                <a:cs typeface="Arial" pitchFamily="34" charset="0"/>
              </a:rPr>
              <a:t>, mas de diversa atividade (financeira), a figura que se vislumbra é a de reenquadramento sindical do </a:t>
            </a:r>
            <a:r>
              <a:rPr lang="pt-BR" sz="2300" dirty="0">
                <a:latin typeface="Arial" pitchFamily="34" charset="0"/>
                <a:cs typeface="Arial" pitchFamily="34" charset="0"/>
              </a:rPr>
              <a:t>empregado</a:t>
            </a:r>
            <a:r>
              <a:rPr lang="pt-BR" sz="2300" b="0" dirty="0">
                <a:latin typeface="Arial" pitchFamily="34" charset="0"/>
                <a:cs typeface="Arial" pitchFamily="34" charset="0"/>
              </a:rPr>
              <a:t>.</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188912"/>
            <a:ext cx="7381825" cy="719807"/>
          </a:xfrm>
        </p:spPr>
        <p:txBody>
          <a:bodyPr>
            <a:normAutofit fontScale="90000"/>
          </a:bodyPr>
          <a:lstStyle/>
          <a:p>
            <a:r>
              <a:rPr lang="pt-BR" dirty="0" smtClean="0">
                <a:latin typeface="Arial" pitchFamily="34" charset="0"/>
                <a:cs typeface="Arial" pitchFamily="34" charset="0"/>
              </a:rPr>
              <a:t>Questão enquadramento sindical</a:t>
            </a:r>
            <a:endParaRPr lang="pt-BR" dirty="0">
              <a:latin typeface="Arial" pitchFamily="34" charset="0"/>
              <a:cs typeface="Arial" pitchFamily="34" charset="0"/>
            </a:endParaRPr>
          </a:p>
        </p:txBody>
      </p:sp>
    </p:spTree>
    <p:extLst>
      <p:ext uri="{BB962C8B-B14F-4D97-AF65-F5344CB8AC3E}">
        <p14:creationId xmlns:p14="http://schemas.microsoft.com/office/powerpoint/2010/main" val="9482356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484784"/>
            <a:ext cx="7532638" cy="4038129"/>
          </a:xfrm>
        </p:spPr>
        <p:txBody>
          <a:bodyPr>
            <a:normAutofit fontScale="92500" lnSpcReduction="20000"/>
          </a:bodyPr>
          <a:lstStyle/>
          <a:p>
            <a:pPr algn="just"/>
            <a:r>
              <a:rPr lang="pt-BR" sz="2800" b="0" dirty="0" smtClean="0">
                <a:latin typeface="Arial" pitchFamily="34" charset="0"/>
                <a:cs typeface="Arial" pitchFamily="34" charset="0"/>
              </a:rPr>
              <a:t>Tempo </a:t>
            </a:r>
            <a:r>
              <a:rPr lang="pt-BR" sz="2800" b="0" dirty="0">
                <a:latin typeface="Arial" pitchFamily="34" charset="0"/>
                <a:cs typeface="Arial" pitchFamily="34" charset="0"/>
              </a:rPr>
              <a:t>de serviço anterior prestado a empresa integrante do mesmo grupo e computável para fins indenizatórios” (Ac. TRT 1a Região, 2a Turma, proc. 2.234/74, Rel. Celso </a:t>
            </a:r>
            <a:r>
              <a:rPr lang="pt-BR" sz="2800" b="0" dirty="0" err="1">
                <a:latin typeface="Arial" pitchFamily="34" charset="0"/>
                <a:cs typeface="Arial" pitchFamily="34" charset="0"/>
              </a:rPr>
              <a:t>Lanna</a:t>
            </a:r>
            <a:r>
              <a:rPr lang="pt-BR" sz="2800" b="0" dirty="0">
                <a:latin typeface="Arial" pitchFamily="34" charset="0"/>
                <a:cs typeface="Arial" pitchFamily="34" charset="0"/>
              </a:rPr>
              <a:t>, proferida em 27.8.74, in </a:t>
            </a:r>
            <a:r>
              <a:rPr lang="pt-BR" sz="2800" b="0" dirty="0" err="1">
                <a:latin typeface="Arial" pitchFamily="34" charset="0"/>
                <a:cs typeface="Arial" pitchFamily="34" charset="0"/>
              </a:rPr>
              <a:t>Dicionario</a:t>
            </a:r>
            <a:r>
              <a:rPr lang="pt-BR" sz="2800" b="0" dirty="0">
                <a:latin typeface="Arial" pitchFamily="34" charset="0"/>
                <a:cs typeface="Arial" pitchFamily="34" charset="0"/>
              </a:rPr>
              <a:t> de Decisões Trabalhistas, Calheiros Bomfim, Rio, l976, p. 315).</a:t>
            </a:r>
          </a:p>
          <a:p>
            <a:pPr algn="just"/>
            <a:r>
              <a:rPr lang="pt-BR" sz="2800" b="0" dirty="0" smtClean="0">
                <a:latin typeface="Arial" pitchFamily="34" charset="0"/>
                <a:cs typeface="Arial" pitchFamily="34" charset="0"/>
              </a:rPr>
              <a:t>Para </a:t>
            </a:r>
            <a:r>
              <a:rPr lang="pt-BR" sz="2800" b="0" dirty="0">
                <a:latin typeface="Arial" pitchFamily="34" charset="0"/>
                <a:cs typeface="Arial" pitchFamily="34" charset="0"/>
              </a:rPr>
              <a:t>muitos doutrinadores, a soma do tempo de serviço se estende para todos os fins, inclusive para efeito de pagamento do 13o salário, concessão de ferias, reconhecimento de estabilidade etc.</a:t>
            </a: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lstStyle/>
          <a:p>
            <a:r>
              <a:rPr lang="pt-BR" dirty="0" smtClean="0">
                <a:latin typeface="Arial" pitchFamily="34" charset="0"/>
                <a:cs typeface="Arial" pitchFamily="34" charset="0"/>
              </a:rPr>
              <a:t>Tempo de serviço contagem</a:t>
            </a:r>
            <a:endParaRPr lang="pt-BR" dirty="0">
              <a:latin typeface="Arial" pitchFamily="34" charset="0"/>
              <a:cs typeface="Arial" pitchFamily="34" charset="0"/>
            </a:endParaRPr>
          </a:p>
        </p:txBody>
      </p:sp>
    </p:spTree>
    <p:extLst>
      <p:ext uri="{BB962C8B-B14F-4D97-AF65-F5344CB8AC3E}">
        <p14:creationId xmlns:p14="http://schemas.microsoft.com/office/powerpoint/2010/main" val="24479212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1043609" y="365125"/>
            <a:ext cx="8100392" cy="549275"/>
          </a:xfrm>
        </p:spPr>
        <p:txBody>
          <a:bodyPr>
            <a:normAutofit fontScale="90000"/>
          </a:bodyPr>
          <a:lstStyle/>
          <a:p>
            <a:r>
              <a:rPr lang="pt-BR" dirty="0" smtClean="0">
                <a:latin typeface="Arial" pitchFamily="34" charset="0"/>
                <a:cs typeface="Arial" pitchFamily="34" charset="0"/>
              </a:rPr>
              <a:t>Transferência x rescisão</a:t>
            </a:r>
            <a:endParaRPr lang="pt-BR" dirty="0">
              <a:latin typeface="Arial" pitchFamily="34" charset="0"/>
              <a:cs typeface="Arial" pitchFamily="34" charset="0"/>
            </a:endParaRPr>
          </a:p>
        </p:txBody>
      </p:sp>
      <p:sp>
        <p:nvSpPr>
          <p:cNvPr id="3" name="Espaço Reservado para Conteúdo 2"/>
          <p:cNvSpPr>
            <a:spLocks noGrp="1"/>
          </p:cNvSpPr>
          <p:nvPr>
            <p:ph idx="4294967295"/>
          </p:nvPr>
        </p:nvSpPr>
        <p:spPr>
          <a:xfrm>
            <a:off x="1043609" y="1628800"/>
            <a:ext cx="8100392" cy="3051150"/>
          </a:xfrm>
        </p:spPr>
        <p:txBody>
          <a:bodyPr>
            <a:normAutofit/>
          </a:bodyPr>
          <a:lstStyle/>
          <a:p>
            <a:r>
              <a:rPr lang="pt-BR" sz="2800" b="0" dirty="0" smtClean="0">
                <a:latin typeface="Arial" pitchFamily="34" charset="0"/>
                <a:cs typeface="Arial" pitchFamily="34" charset="0"/>
              </a:rPr>
              <a:t>Transferência de Empregado: Característica x Riscos</a:t>
            </a:r>
          </a:p>
          <a:p>
            <a:endParaRPr lang="pt-BR" sz="2800" b="0" dirty="0">
              <a:latin typeface="Arial" pitchFamily="34" charset="0"/>
              <a:cs typeface="Arial" pitchFamily="34" charset="0"/>
            </a:endParaRPr>
          </a:p>
          <a:p>
            <a:r>
              <a:rPr lang="pt-BR" sz="2800" b="0" dirty="0" smtClean="0">
                <a:latin typeface="Arial" pitchFamily="34" charset="0"/>
                <a:cs typeface="Arial" pitchFamily="34" charset="0"/>
              </a:rPr>
              <a:t>Rescisão: Característica x Riscos</a:t>
            </a:r>
            <a:endParaRPr lang="pt-BR" sz="2800" b="0" dirty="0">
              <a:latin typeface="Arial" pitchFamily="34" charset="0"/>
              <a:cs typeface="Arial" pitchFamily="34" charset="0"/>
            </a:endParaRPr>
          </a:p>
        </p:txBody>
      </p:sp>
    </p:spTree>
    <p:extLst>
      <p:ext uri="{BB962C8B-B14F-4D97-AF65-F5344CB8AC3E}">
        <p14:creationId xmlns:p14="http://schemas.microsoft.com/office/powerpoint/2010/main" val="37673674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1" y="1268760"/>
            <a:ext cx="7632847" cy="3411190"/>
          </a:xfrm>
        </p:spPr>
        <p:txBody>
          <a:bodyPr>
            <a:normAutofit/>
          </a:bodyPr>
          <a:lstStyle/>
          <a:p>
            <a:endParaRPr lang="pt-BR" sz="3200" dirty="0" smtClean="0"/>
          </a:p>
          <a:p>
            <a:endParaRPr lang="pt-BR" sz="3200" dirty="0"/>
          </a:p>
          <a:p>
            <a:pPr algn="ctr"/>
            <a:r>
              <a:rPr lang="pt-BR" sz="3200" dirty="0" smtClean="0">
                <a:latin typeface="Arial" pitchFamily="34" charset="0"/>
                <a:cs typeface="Arial" pitchFamily="34" charset="0"/>
              </a:rPr>
              <a:t>CONCLUSÕES FINAIS</a:t>
            </a:r>
            <a:endParaRPr lang="pt-BR" sz="3200" dirty="0">
              <a:latin typeface="Arial" pitchFamily="34" charset="0"/>
              <a:cs typeface="Arial" pitchFamily="34" charset="0"/>
            </a:endParaRPr>
          </a:p>
        </p:txBody>
      </p:sp>
    </p:spTree>
    <p:extLst>
      <p:ext uri="{BB962C8B-B14F-4D97-AF65-F5344CB8AC3E}">
        <p14:creationId xmlns:p14="http://schemas.microsoft.com/office/powerpoint/2010/main" val="330931678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1" y="1196752"/>
            <a:ext cx="7776863" cy="3483198"/>
          </a:xfrm>
        </p:spPr>
        <p:txBody>
          <a:bodyPr>
            <a:normAutofit/>
          </a:bodyPr>
          <a:lstStyle/>
          <a:p>
            <a:pPr algn="ctr"/>
            <a:endParaRPr lang="pt-BR" sz="2800" dirty="0" smtClean="0">
              <a:latin typeface="Arial" pitchFamily="34" charset="0"/>
              <a:cs typeface="Arial" pitchFamily="34" charset="0"/>
            </a:endParaRPr>
          </a:p>
          <a:p>
            <a:pPr algn="ctr"/>
            <a:r>
              <a:rPr lang="pt-BR" sz="2800" dirty="0" smtClean="0">
                <a:latin typeface="Arial" pitchFamily="34" charset="0"/>
                <a:cs typeface="Arial" pitchFamily="34" charset="0"/>
              </a:rPr>
              <a:t>OBRIGADO!!!</a:t>
            </a:r>
          </a:p>
          <a:p>
            <a:pPr algn="ctr"/>
            <a:endParaRPr lang="pt-BR" sz="2800" dirty="0">
              <a:latin typeface="Arial" pitchFamily="34" charset="0"/>
              <a:cs typeface="Arial" pitchFamily="34" charset="0"/>
            </a:endParaRPr>
          </a:p>
          <a:p>
            <a:pPr algn="ctr"/>
            <a:r>
              <a:rPr lang="pt-BR" sz="2800" dirty="0" smtClean="0">
                <a:latin typeface="Arial" pitchFamily="34" charset="0"/>
                <a:cs typeface="Arial" pitchFamily="34" charset="0"/>
              </a:rPr>
              <a:t>Contato: </a:t>
            </a:r>
            <a:r>
              <a:rPr lang="pt-BR" sz="2800" dirty="0" smtClean="0">
                <a:latin typeface="Arial" pitchFamily="34" charset="0"/>
                <a:cs typeface="Arial" pitchFamily="34" charset="0"/>
                <a:hlinkClick r:id="rId2"/>
              </a:rPr>
              <a:t>edisongarciajr@hotmail.com</a:t>
            </a:r>
            <a:endParaRPr lang="pt-BR" sz="2800" dirty="0" smtClean="0">
              <a:latin typeface="Arial" pitchFamily="34" charset="0"/>
              <a:cs typeface="Arial" pitchFamily="34" charset="0"/>
            </a:endParaRPr>
          </a:p>
          <a:p>
            <a:pPr algn="ctr"/>
            <a:r>
              <a:rPr lang="pt-BR" sz="2800" dirty="0" err="1" smtClean="0">
                <a:latin typeface="Arial" pitchFamily="34" charset="0"/>
                <a:cs typeface="Arial" pitchFamily="34" charset="0"/>
              </a:rPr>
              <a:t>Facebook</a:t>
            </a:r>
            <a:r>
              <a:rPr lang="pt-BR" sz="2800" dirty="0">
                <a:latin typeface="Arial" pitchFamily="34" charset="0"/>
                <a:cs typeface="Arial" pitchFamily="34" charset="0"/>
              </a:rPr>
              <a:t>: </a:t>
            </a:r>
            <a:r>
              <a:rPr lang="pt-BR" sz="2800" dirty="0" smtClean="0">
                <a:latin typeface="Arial" pitchFamily="34" charset="0"/>
                <a:cs typeface="Arial" pitchFamily="34" charset="0"/>
              </a:rPr>
              <a:t>/</a:t>
            </a:r>
            <a:r>
              <a:rPr lang="pt-BR" sz="2800" dirty="0" err="1" smtClean="0">
                <a:latin typeface="Arial" pitchFamily="34" charset="0"/>
                <a:cs typeface="Arial" pitchFamily="34" charset="0"/>
              </a:rPr>
              <a:t>edison.garciajunior</a:t>
            </a:r>
            <a:endParaRPr lang="pt-BR" sz="2800" dirty="0">
              <a:latin typeface="Arial" pitchFamily="34" charset="0"/>
              <a:cs typeface="Arial" pitchFamily="34" charset="0"/>
            </a:endParaRPr>
          </a:p>
        </p:txBody>
      </p:sp>
    </p:spTree>
    <p:extLst>
      <p:ext uri="{BB962C8B-B14F-4D97-AF65-F5344CB8AC3E}">
        <p14:creationId xmlns:p14="http://schemas.microsoft.com/office/powerpoint/2010/main" val="1446267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algn="just"/>
            <a:r>
              <a:rPr lang="pt-BR" sz="2800" b="0" dirty="0">
                <a:latin typeface="Arial" pitchFamily="34" charset="0"/>
                <a:cs typeface="Arial" pitchFamily="34" charset="0"/>
              </a:rPr>
              <a:t>Trabalho temporário é aquele prestado por </a:t>
            </a:r>
            <a:r>
              <a:rPr lang="pt-BR" sz="2800" b="0" dirty="0" smtClean="0">
                <a:latin typeface="Arial" pitchFamily="34" charset="0"/>
                <a:cs typeface="Arial" pitchFamily="34" charset="0"/>
              </a:rPr>
              <a:t>pessoa física </a:t>
            </a:r>
            <a:r>
              <a:rPr lang="pt-BR" sz="2800" b="0" dirty="0">
                <a:latin typeface="Arial" pitchFamily="34" charset="0"/>
                <a:cs typeface="Arial" pitchFamily="34" charset="0"/>
              </a:rPr>
              <a:t>contratada por uma empresa de </a:t>
            </a:r>
            <a:r>
              <a:rPr lang="pt-BR" sz="2800" b="0" dirty="0" smtClean="0">
                <a:latin typeface="Arial" pitchFamily="34" charset="0"/>
                <a:cs typeface="Arial" pitchFamily="34" charset="0"/>
              </a:rPr>
              <a:t>trabalho temporário </a:t>
            </a:r>
            <a:r>
              <a:rPr lang="pt-BR" sz="2800" b="0" dirty="0">
                <a:latin typeface="Arial" pitchFamily="34" charset="0"/>
                <a:cs typeface="Arial" pitchFamily="34" charset="0"/>
              </a:rPr>
              <a:t>que a coloca à disposição de </a:t>
            </a:r>
            <a:r>
              <a:rPr lang="pt-BR" sz="2800" b="0" dirty="0" smtClean="0">
                <a:latin typeface="Arial" pitchFamily="34" charset="0"/>
                <a:cs typeface="Arial" pitchFamily="34" charset="0"/>
              </a:rPr>
              <a:t>uma empresa </a:t>
            </a:r>
            <a:r>
              <a:rPr lang="pt-BR" sz="2800" b="0" dirty="0">
                <a:latin typeface="Arial" pitchFamily="34" charset="0"/>
                <a:cs typeface="Arial" pitchFamily="34" charset="0"/>
              </a:rPr>
              <a:t>tomadora de serviços, para </a:t>
            </a:r>
            <a:r>
              <a:rPr lang="pt-BR" sz="2800" b="0">
                <a:latin typeface="Arial" pitchFamily="34" charset="0"/>
                <a:cs typeface="Arial" pitchFamily="34" charset="0"/>
              </a:rPr>
              <a:t>atender </a:t>
            </a:r>
            <a:r>
              <a:rPr lang="pt-BR" sz="2800" b="0" smtClean="0">
                <a:latin typeface="Arial" pitchFamily="34" charset="0"/>
                <a:cs typeface="Arial" pitchFamily="34" charset="0"/>
              </a:rPr>
              <a:t>à necessidade </a:t>
            </a:r>
            <a:r>
              <a:rPr lang="pt-BR" sz="2800" b="0" dirty="0">
                <a:latin typeface="Arial" pitchFamily="34" charset="0"/>
                <a:cs typeface="Arial" pitchFamily="34" charset="0"/>
              </a:rPr>
              <a:t>de substituição transitória </a:t>
            </a:r>
            <a:r>
              <a:rPr lang="pt-BR" sz="2800" b="0">
                <a:latin typeface="Arial" pitchFamily="34" charset="0"/>
                <a:cs typeface="Arial" pitchFamily="34" charset="0"/>
              </a:rPr>
              <a:t>de </a:t>
            </a:r>
            <a:r>
              <a:rPr lang="pt-BR" sz="2800" b="0" smtClean="0">
                <a:latin typeface="Arial" pitchFamily="34" charset="0"/>
                <a:cs typeface="Arial" pitchFamily="34" charset="0"/>
              </a:rPr>
              <a:t>pessoal permanente </a:t>
            </a:r>
            <a:r>
              <a:rPr lang="pt-BR" sz="2800" b="0" dirty="0">
                <a:latin typeface="Arial" pitchFamily="34" charset="0"/>
                <a:cs typeface="Arial" pitchFamily="34" charset="0"/>
              </a:rPr>
              <a:t>ou à demanda </a:t>
            </a:r>
            <a:r>
              <a:rPr lang="pt-BR" sz="2800" b="0">
                <a:latin typeface="Arial" pitchFamily="34" charset="0"/>
                <a:cs typeface="Arial" pitchFamily="34" charset="0"/>
              </a:rPr>
              <a:t>complementar </a:t>
            </a:r>
            <a:r>
              <a:rPr lang="pt-BR" sz="2800" b="0" smtClean="0">
                <a:latin typeface="Arial" pitchFamily="34" charset="0"/>
                <a:cs typeface="Arial" pitchFamily="34" charset="0"/>
              </a:rPr>
              <a:t>de serviços</a:t>
            </a:r>
            <a:r>
              <a:rPr lang="pt-BR" sz="2800" b="0" dirty="0">
                <a:latin typeface="Arial" pitchFamily="34" charset="0"/>
                <a:cs typeface="Arial" pitchFamily="34" charset="0"/>
              </a:rPr>
              <a:t>. </a:t>
            </a:r>
          </a:p>
          <a:p>
            <a:pPr algn="just"/>
            <a:endParaRPr lang="pt-BR" sz="2800" b="0" dirty="0">
              <a:latin typeface="Arial" pitchFamily="34" charset="0"/>
              <a:cs typeface="Arial" pitchFamily="34" charset="0"/>
            </a:endParaRPr>
          </a:p>
          <a:p>
            <a:pPr algn="r"/>
            <a:endParaRPr lang="pt-BR" dirty="0" smtClean="0"/>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Conceito de trabalho temporário</a:t>
            </a:r>
            <a:endParaRPr lang="pt-BR" dirty="0">
              <a:latin typeface="Arial" pitchFamily="34" charset="0"/>
              <a:cs typeface="Arial" pitchFamily="34" charset="0"/>
            </a:endParaRPr>
          </a:p>
        </p:txBody>
      </p:sp>
    </p:spTree>
    <p:extLst>
      <p:ext uri="{BB962C8B-B14F-4D97-AF65-F5344CB8AC3E}">
        <p14:creationId xmlns:p14="http://schemas.microsoft.com/office/powerpoint/2010/main" val="19611469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É proibida a contratação de trabalho temporário para a substituição de trabalhadores em greve, salvo nos casos previstos em lei. </a:t>
            </a:r>
            <a:endParaRPr lang="pt-BR" sz="2800" b="0" dirty="0" smtClean="0">
              <a:latin typeface="Arial" pitchFamily="34" charset="0"/>
              <a:cs typeface="Arial" pitchFamily="34" charset="0"/>
            </a:endParaRPr>
          </a:p>
          <a:p>
            <a:pPr marL="457200" indent="-457200" algn="just">
              <a:buFontTx/>
              <a:buChar char="-"/>
            </a:pPr>
            <a:r>
              <a:rPr lang="pt-BR" sz="2800" b="0" dirty="0" smtClean="0">
                <a:latin typeface="Arial" pitchFamily="34" charset="0"/>
                <a:cs typeface="Arial" pitchFamily="34" charset="0"/>
              </a:rPr>
              <a:t>greve </a:t>
            </a:r>
            <a:r>
              <a:rPr lang="pt-BR" sz="2800" b="0" dirty="0">
                <a:latin typeface="Arial" pitchFamily="34" charset="0"/>
                <a:cs typeface="Arial" pitchFamily="34" charset="0"/>
              </a:rPr>
              <a:t>declarada </a:t>
            </a:r>
            <a:r>
              <a:rPr lang="pt-BR" sz="2800" b="0" dirty="0" smtClean="0">
                <a:latin typeface="Arial" pitchFamily="34" charset="0"/>
                <a:cs typeface="Arial" pitchFamily="34" charset="0"/>
              </a:rPr>
              <a:t>abusiva.</a:t>
            </a:r>
          </a:p>
          <a:p>
            <a:pPr marL="457200" indent="-457200" algn="just">
              <a:buFontTx/>
              <a:buChar char="-"/>
            </a:pPr>
            <a:r>
              <a:rPr lang="pt-BR" sz="2800" b="0" dirty="0" smtClean="0">
                <a:latin typeface="Arial" pitchFamily="34" charset="0"/>
                <a:cs typeface="Arial" pitchFamily="34" charset="0"/>
              </a:rPr>
              <a:t>paralisação </a:t>
            </a:r>
            <a:r>
              <a:rPr lang="pt-BR" sz="2800" b="0" dirty="0">
                <a:latin typeface="Arial" pitchFamily="34" charset="0"/>
                <a:cs typeface="Arial" pitchFamily="34" charset="0"/>
              </a:rPr>
              <a:t>de serviços essenciais</a:t>
            </a:r>
            <a:endParaRPr lang="pt-BR" sz="2800"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Vedação na utilização do trabalho temporário</a:t>
            </a:r>
            <a:endParaRPr lang="pt-BR" dirty="0">
              <a:latin typeface="Arial" pitchFamily="34" charset="0"/>
              <a:cs typeface="Arial" pitchFamily="34" charset="0"/>
            </a:endParaRPr>
          </a:p>
        </p:txBody>
      </p:sp>
    </p:spTree>
    <p:extLst>
      <p:ext uri="{BB962C8B-B14F-4D97-AF65-F5344CB8AC3E}">
        <p14:creationId xmlns:p14="http://schemas.microsoft.com/office/powerpoint/2010/main" val="2359046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smtClean="0">
                <a:latin typeface="Arial" pitchFamily="34" charset="0"/>
                <a:cs typeface="Arial" pitchFamily="34" charset="0"/>
              </a:rPr>
              <a:t>Considera-se </a:t>
            </a:r>
            <a:r>
              <a:rPr lang="pt-BR" sz="2800" b="0" dirty="0">
                <a:latin typeface="Arial" pitchFamily="34" charset="0"/>
                <a:cs typeface="Arial" pitchFamily="34" charset="0"/>
              </a:rPr>
              <a:t>complementar a demanda de serviços que seja oriunda de fatores imprevisíveis ou, quando decorrente de fatores previsíveis, tenha natureza intermitente, periódica ou </a:t>
            </a:r>
            <a:r>
              <a:rPr lang="pt-BR" sz="2800" b="0" dirty="0" smtClean="0">
                <a:latin typeface="Arial" pitchFamily="34" charset="0"/>
                <a:cs typeface="Arial" pitchFamily="34" charset="0"/>
              </a:rPr>
              <a:t>sazonal</a:t>
            </a:r>
          </a:p>
          <a:p>
            <a:pPr algn="r"/>
            <a:endParaRPr lang="pt-BR" sz="2800" b="0" dirty="0">
              <a:latin typeface="Arial" pitchFamily="34" charset="0"/>
              <a:cs typeface="Arial" pitchFamily="34" charset="0"/>
            </a:endParaRPr>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Casos em que se caracteriza o trabalho temporário</a:t>
            </a:r>
            <a:endParaRPr lang="pt-BR" dirty="0">
              <a:latin typeface="Arial" pitchFamily="34" charset="0"/>
              <a:cs typeface="Arial" pitchFamily="34" charset="0"/>
            </a:endParaRPr>
          </a:p>
        </p:txBody>
      </p:sp>
    </p:spTree>
    <p:extLst>
      <p:ext uri="{BB962C8B-B14F-4D97-AF65-F5344CB8AC3E}">
        <p14:creationId xmlns:p14="http://schemas.microsoft.com/office/powerpoint/2010/main" val="23112998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971600" y="1916113"/>
            <a:ext cx="7532638" cy="4183062"/>
          </a:xfrm>
        </p:spPr>
        <p:txBody>
          <a:bodyPr>
            <a:normAutofit/>
          </a:bodyPr>
          <a:lstStyle/>
          <a:p>
            <a:pPr marL="0" indent="0" algn="just"/>
            <a:r>
              <a:rPr lang="pt-BR" sz="2800" b="0" dirty="0">
                <a:latin typeface="Arial" pitchFamily="34" charset="0"/>
                <a:cs typeface="Arial" pitchFamily="34" charset="0"/>
              </a:rPr>
              <a:t>Empresa de trabalho temporário é a pessoa jurídica, devidamente registrada no Ministério do Trabalho, responsável pela colocação de trabalhadores à disposição de outras empresas temporariamente</a:t>
            </a:r>
            <a:endParaRPr lang="pt-BR" b="0" dirty="0" smtClean="0">
              <a:latin typeface="Arial" pitchFamily="34" charset="0"/>
              <a:cs typeface="Arial" pitchFamily="34" charset="0"/>
            </a:endParaRP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971600" y="365125"/>
            <a:ext cx="7381825" cy="1047750"/>
          </a:xfrm>
        </p:spPr>
        <p:txBody>
          <a:bodyPr>
            <a:normAutofit fontScale="90000"/>
          </a:bodyPr>
          <a:lstStyle/>
          <a:p>
            <a:r>
              <a:rPr lang="pt-BR" dirty="0" smtClean="0">
                <a:latin typeface="Arial" pitchFamily="34" charset="0"/>
                <a:cs typeface="Arial" pitchFamily="34" charset="0"/>
              </a:rPr>
              <a:t>Conceito de empresa de trabalho temporário</a:t>
            </a:r>
            <a:endParaRPr lang="pt-BR" dirty="0">
              <a:latin typeface="Arial" pitchFamily="34" charset="0"/>
              <a:cs typeface="Arial" pitchFamily="34" charset="0"/>
            </a:endParaRPr>
          </a:p>
        </p:txBody>
      </p:sp>
    </p:spTree>
    <p:extLst>
      <p:ext uri="{BB962C8B-B14F-4D97-AF65-F5344CB8AC3E}">
        <p14:creationId xmlns:p14="http://schemas.microsoft.com/office/powerpoint/2010/main" val="11993759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0" y="1916113"/>
            <a:ext cx="8504238" cy="4183062"/>
          </a:xfrm>
        </p:spPr>
        <p:txBody>
          <a:bodyPr>
            <a:normAutofit/>
          </a:bodyPr>
          <a:lstStyle/>
          <a:p>
            <a:pPr marL="0" indent="0" algn="just"/>
            <a:r>
              <a:rPr lang="pt-BR" sz="3200" b="0" dirty="0">
                <a:latin typeface="Arial" pitchFamily="34" charset="0"/>
                <a:cs typeface="Arial" pitchFamily="34" charset="0"/>
              </a:rPr>
              <a:t>Empresa tomadora de serviços é a pessoa jurídica ou entidade a ela equiparada que celebra contrato de prestação de trabalho temporário com a empresa definida no art. 4</a:t>
            </a:r>
            <a:r>
              <a:rPr lang="pt-BR" sz="3200" b="0" u="sng" baseline="30000" dirty="0">
                <a:latin typeface="Arial" pitchFamily="34" charset="0"/>
                <a:cs typeface="Arial" pitchFamily="34" charset="0"/>
              </a:rPr>
              <a:t>o</a:t>
            </a:r>
            <a:r>
              <a:rPr lang="pt-BR" sz="3200" b="0" dirty="0">
                <a:latin typeface="Arial" pitchFamily="34" charset="0"/>
                <a:cs typeface="Arial" pitchFamily="34" charset="0"/>
              </a:rPr>
              <a:t> </a:t>
            </a:r>
            <a:r>
              <a:rPr lang="pt-BR" sz="3200" b="0" dirty="0" smtClean="0">
                <a:latin typeface="Arial" pitchFamily="34" charset="0"/>
                <a:cs typeface="Arial" pitchFamily="34" charset="0"/>
              </a:rPr>
              <a:t>da Lei 13.429/2017</a:t>
            </a:r>
          </a:p>
          <a:p>
            <a:pPr algn="r"/>
            <a:endParaRPr lang="pt-BR" dirty="0"/>
          </a:p>
          <a:p>
            <a:pPr algn="r"/>
            <a:endParaRPr lang="pt-BR" dirty="0" smtClean="0"/>
          </a:p>
          <a:p>
            <a:pPr algn="r"/>
            <a:endParaRPr lang="pt-BR" dirty="0"/>
          </a:p>
          <a:p>
            <a:pPr algn="just"/>
            <a:endParaRPr lang="pt-BR" sz="2800" b="0" dirty="0">
              <a:latin typeface="Arial" pitchFamily="34" charset="0"/>
              <a:cs typeface="Arial" pitchFamily="34" charset="0"/>
            </a:endParaRPr>
          </a:p>
        </p:txBody>
      </p:sp>
      <p:sp>
        <p:nvSpPr>
          <p:cNvPr id="4" name="Título 3"/>
          <p:cNvSpPr>
            <a:spLocks noGrp="1"/>
          </p:cNvSpPr>
          <p:nvPr>
            <p:ph type="title" idx="4294967295"/>
          </p:nvPr>
        </p:nvSpPr>
        <p:spPr>
          <a:xfrm>
            <a:off x="0" y="365125"/>
            <a:ext cx="8353425" cy="1047750"/>
          </a:xfrm>
        </p:spPr>
        <p:txBody>
          <a:bodyPr>
            <a:normAutofit/>
          </a:bodyPr>
          <a:lstStyle/>
          <a:p>
            <a:r>
              <a:rPr lang="pt-BR" dirty="0" smtClean="0">
                <a:latin typeface="Arial" pitchFamily="34" charset="0"/>
                <a:cs typeface="Arial" pitchFamily="34" charset="0"/>
              </a:rPr>
              <a:t>Conceito de tomador de serviço</a:t>
            </a:r>
            <a:endParaRPr lang="pt-BR" dirty="0">
              <a:latin typeface="Arial" pitchFamily="34" charset="0"/>
              <a:cs typeface="Arial" pitchFamily="34" charset="0"/>
            </a:endParaRPr>
          </a:p>
        </p:txBody>
      </p:sp>
    </p:spTree>
    <p:extLst>
      <p:ext uri="{BB962C8B-B14F-4D97-AF65-F5344CB8AC3E}">
        <p14:creationId xmlns:p14="http://schemas.microsoft.com/office/powerpoint/2010/main" val="86621499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ício">
  <a:themeElements>
    <a:clrScheme name="Solstí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í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í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39325</TotalTime>
  <Words>1289</Words>
  <Application>Microsoft Office PowerPoint</Application>
  <PresentationFormat>Apresentação na tela (4:3)</PresentationFormat>
  <Paragraphs>242</Paragraphs>
  <Slides>49</Slides>
  <Notes>0</Notes>
  <HiddenSlides>0</HiddenSlides>
  <MMClips>0</MMClips>
  <ScaleCrop>false</ScaleCrop>
  <HeadingPairs>
    <vt:vector size="4" baseType="variant">
      <vt:variant>
        <vt:lpstr>Tema</vt:lpstr>
      </vt:variant>
      <vt:variant>
        <vt:i4>1</vt:i4>
      </vt:variant>
      <vt:variant>
        <vt:lpstr>Títulos de slides</vt:lpstr>
      </vt:variant>
      <vt:variant>
        <vt:i4>49</vt:i4>
      </vt:variant>
    </vt:vector>
  </HeadingPairs>
  <TitlesOfParts>
    <vt:vector size="50" baseType="lpstr">
      <vt:lpstr>Solstício</vt:lpstr>
      <vt:lpstr>Novas regras  - trabalho temporário e Terceirização – lei13.429/2017</vt:lpstr>
      <vt:lpstr>O que muda com a nova lei</vt:lpstr>
      <vt:lpstr>Vigência e aplicabilidade</vt:lpstr>
      <vt:lpstr>Vigência e aplicabilidade</vt:lpstr>
      <vt:lpstr>Conceito de trabalho temporário</vt:lpstr>
      <vt:lpstr>Vedação na utilização do trabalho temporário</vt:lpstr>
      <vt:lpstr>Casos em que se caracteriza o trabalho temporário</vt:lpstr>
      <vt:lpstr>Conceito de empresa de trabalho temporário</vt:lpstr>
      <vt:lpstr>Conceito de tomador de serviço</vt:lpstr>
      <vt:lpstr>Requisitos para funcionamento e registro da empresa de trabalho temporário no Ministério do Trabalho</vt:lpstr>
      <vt:lpstr>Do contrato obrigatório</vt:lpstr>
      <vt:lpstr>Responsabilidade do contratante</vt:lpstr>
      <vt:lpstr>Extensão de benefícios</vt:lpstr>
      <vt:lpstr>Alcance do objeto do contrato</vt:lpstr>
      <vt:lpstr>Da inexistência de vínculo</vt:lpstr>
      <vt:lpstr>Prazo e prorrogação</vt:lpstr>
      <vt:lpstr>Da inexistência de contrato de experiência</vt:lpstr>
      <vt:lpstr>Da possibilidade de vínculo</vt:lpstr>
      <vt:lpstr>Da subsidiariedade</vt:lpstr>
      <vt:lpstr>Recolhimento previdenciário</vt:lpstr>
      <vt:lpstr>Da característica da subsidiariedade</vt:lpstr>
      <vt:lpstr>Apresentação do PowerPoint</vt:lpstr>
      <vt:lpstr>Conceito de empresa prestadora de serviços a terceiros</vt:lpstr>
      <vt:lpstr>Obrigação da empresa prestadora</vt:lpstr>
      <vt:lpstr>Da inexistência de vínculo</vt:lpstr>
      <vt:lpstr>Requisitos para funcionamento da empresa prestadora de serviços</vt:lpstr>
      <vt:lpstr>Do capital social</vt:lpstr>
      <vt:lpstr>Conceito de contratante</vt:lpstr>
      <vt:lpstr>Diferença entre terceirizado x temporário</vt:lpstr>
      <vt:lpstr>Do trabalho específico</vt:lpstr>
      <vt:lpstr>Do local da prestação do serviço</vt:lpstr>
      <vt:lpstr>Da responsabilidade do contratante</vt:lpstr>
      <vt:lpstr>Da possibilidade de extensão de benefícios</vt:lpstr>
      <vt:lpstr>Vigência e aplicabilidade</vt:lpstr>
      <vt:lpstr>Da obrigação subsidiária</vt:lpstr>
      <vt:lpstr>Do contrato de prestação de serviço</vt:lpstr>
      <vt:lpstr>Não  aplicabilidade</vt:lpstr>
      <vt:lpstr>Da possibilidade de planejamento frente a nova regra</vt:lpstr>
      <vt:lpstr>Folha de pagamento – lucro real</vt:lpstr>
      <vt:lpstr>Em caso de terceirização</vt:lpstr>
      <vt:lpstr>Rescisão x transferência</vt:lpstr>
      <vt:lpstr>Conceito de grupo econômico trabalhista </vt:lpstr>
      <vt:lpstr>Previsão de trasnferência</vt:lpstr>
      <vt:lpstr>Jurisprudência</vt:lpstr>
      <vt:lpstr>Questão enquadramento sindical</vt:lpstr>
      <vt:lpstr>Tempo de serviço contagem</vt:lpstr>
      <vt:lpstr>Transferência x rescisão</vt:lpstr>
      <vt:lpstr>Apresentação do PowerPoint</vt:lpstr>
      <vt:lpstr>Apresentação do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Simples Nacional 2017</dc:title>
  <dc:creator>123</dc:creator>
  <cp:lastModifiedBy>123</cp:lastModifiedBy>
  <cp:revision>89</cp:revision>
  <dcterms:created xsi:type="dcterms:W3CDTF">2016-11-20T17:52:20Z</dcterms:created>
  <dcterms:modified xsi:type="dcterms:W3CDTF">2017-05-29T17:39:18Z</dcterms:modified>
</cp:coreProperties>
</file>